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0.svg" ContentType="image/svg+xml"/>
  <Override PartName="/ppt/media/image22.svg" ContentType="image/svg+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
  </p:handoutMasterIdLst>
  <p:sldIdLst>
    <p:sldId id="256" r:id="rId7"/>
    <p:sldId id="257" r:id="rId8"/>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2D"/>
    <a:srgbClr val="34B3D4"/>
    <a:srgbClr val="C0D643"/>
    <a:srgbClr val="DA51DA"/>
    <a:srgbClr val="3B3BFF"/>
    <a:srgbClr val="67BD77"/>
    <a:srgbClr val="F44A3F"/>
    <a:srgbClr val="9F2D0A"/>
    <a:srgbClr val="0618CE"/>
    <a:srgbClr val="5E90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Style clair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Style moyen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Style moyen 3 - Accentuation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Style moyen 3 - Accentuation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Style moyen 3 - Accentuation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Style moyen 3 - Accentuation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Style moyen 3 - Accentuation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Style moyen 4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Style moyen 4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Style moyen 4 - Accentuation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Style foncé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25E5076-3810-47DD-B79F-674D7AD40C01}" styleName="Style foncé 1 - Accentuation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Style foncé 1 - Accentuation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Style foncé 1 - Accentuation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Style foncé 1 - Accentuation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Style foncé 1 - Accentuation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Style foncé 2 - Accentuation 5/Accentuation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Style foncé 2 - Accentuation 3/Accentuation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Style foncé 2 - Accentuation 1/Accentuation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Style léger 1 - Accentuation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Style léger 1 - Accentuation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Style léger 1 - Accentuation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Style léger 1 - Accentuation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492" y="114"/>
      </p:cViewPr>
      <p:guideLst/>
    </p:cSldViewPr>
  </p:slideViewPr>
  <p:notesTextViewPr>
    <p:cViewPr>
      <p:scale>
        <a:sx n="1" d="1"/>
        <a:sy n="1" d="1"/>
      </p:scale>
      <p:origin x="0" y="0"/>
    </p:cViewPr>
  </p:notesTextViewPr>
  <p:notesViewPr>
    <p:cSldViewPr snapToGrid="0">
      <p:cViewPr varScale="1">
        <p:scale>
          <a:sx n="56" d="100"/>
          <a:sy n="56" d="100"/>
        </p:scale>
        <p:origin x="3084" y="7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andoutMaster" Target="handoutMasters/handoutMaster1.xml"/><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notesMaster" Target="notesMasters/notesMaster1.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1352B186-13CA-EAF2-A568-5ABED2DB648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FC077DCB-B266-E72C-7321-1FB7E75E87E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72DB86-C108-49CA-A43E-03D3466BEE26}" type="datetimeFigureOut">
              <a:rPr lang="fr-FR" smtClean="0"/>
              <a:t>06/08/2024</a:t>
            </a:fld>
            <a:endParaRPr lang="fr-FR"/>
          </a:p>
        </p:txBody>
      </p:sp>
      <p:sp>
        <p:nvSpPr>
          <p:cNvPr id="4" name="Espace réservé du pied de page 3">
            <a:extLst>
              <a:ext uri="{FF2B5EF4-FFF2-40B4-BE49-F238E27FC236}">
                <a16:creationId xmlns:a16="http://schemas.microsoft.com/office/drawing/2014/main" id="{7645E8A8-3001-C0A5-6349-CB18D86B0D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86D14DBB-E955-136A-C521-75D3E420F9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61154A-D77D-477C-AF55-C848E201C20D}" type="slidenum">
              <a:rPr lang="fr-FR" smtClean="0"/>
              <a:t>‹N°›</a:t>
            </a:fld>
            <a:endParaRPr lang="fr-FR"/>
          </a:p>
        </p:txBody>
      </p:sp>
    </p:spTree>
    <p:extLst>
      <p:ext uri="{BB962C8B-B14F-4D97-AF65-F5344CB8AC3E}">
        <p14:creationId xmlns:p14="http://schemas.microsoft.com/office/powerpoint/2010/main" val="6235163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Summary: https://www.ncbi.nlm.nih.gov/gene/3845</a:t>
            </a:r>
          </a:p>
          <a:p>
            <a:r>
              <a:t>Structure image: https://cdn.rcsb.org/images/structures/7vvb_assembly-1.jpeg</a:t>
            </a:r>
          </a:p>
        </p:txBody>
      </p:sp>
      <p:sp>
        <p:nvSpPr>
          <p:cNvPr id="4" name="Slide Number Placeholder 3"/>
          <p:cNvSpPr>
            <a:spLocks noGrp="1"/>
          </p:cNvSpPr>
          <p:nvPr>
            <p:ph type="sldNum" idx="5" sz="quarter"/>
          </p:nvPr>
        </p:nvSpPr>
        <p:spPr/>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Source: cBioPortal</a:t>
            </a:r>
          </a:p>
          <a:p>
            <a:r>
              <a:t>Mutations in general population: NCBI SNP 121913529, 121913529, 121913530</a:t>
            </a:r>
          </a:p>
        </p:txBody>
      </p:sp>
      <p:sp>
        <p:nvSpPr>
          <p:cNvPr id="4" name="Slide Number Placeholder 3"/>
          <p:cNvSpPr>
            <a:spLocks noGrp="1"/>
          </p:cNvSpPr>
          <p:nvPr>
            <p:ph type="sldNum" idx="5" sz="quarter"/>
          </p:nvPr>
        </p:nvSpPr>
        <p:spPr/>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Source: https://www.uniprot.org/uniprotkb/P01116/entry</a:t>
            </a:r>
          </a:p>
        </p:txBody>
      </p:sp>
      <p:sp>
        <p:nvSpPr>
          <p:cNvPr id="4" name="Slide Number Placeholder 3"/>
          <p:cNvSpPr>
            <a:spLocks noGrp="1"/>
          </p:cNvSpPr>
          <p:nvPr>
            <p:ph type="sldNum" idx="5" sz="quarter"/>
          </p:nvPr>
        </p:nvSpPr>
        <p:spPr/>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Source: https://v3.ogee.info/?#/gene/human/KRAS</a:t>
            </a:r>
          </a:p>
        </p:txBody>
      </p:sp>
      <p:sp>
        <p:nvSpPr>
          <p:cNvPr id="4" name="Slide Number Placeholder 3"/>
          <p:cNvSpPr>
            <a:spLocks noGrp="1"/>
          </p:cNvSpPr>
          <p:nvPr>
            <p:ph type="sldNum" idx="5" sz="quarter"/>
          </p:nvPr>
        </p:nvSpPr>
        <p:spPr/>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Source: https://v3.ogee.info/?#/gene/human/KRAS</a:t>
            </a:r>
          </a:p>
        </p:txBody>
      </p:sp>
      <p:sp>
        <p:nvSpPr>
          <p:cNvPr id="4" name="Slide Number Placeholder 3"/>
          <p:cNvSpPr>
            <a:spLocks noGrp="1"/>
          </p:cNvSpPr>
          <p:nvPr>
            <p:ph type="sldNum" idx="5" sz="quarter"/>
          </p:nvPr>
        </p:nvSpPr>
        <p:spPr/>
      </p:sp>
    </p:spTree>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Source: https://signor.uniroma2.it/relation_result.php?id=P01116</a:t>
            </a:r>
          </a:p>
        </p:txBody>
      </p:sp>
      <p:sp>
        <p:nvSpPr>
          <p:cNvPr id="4" name="Slide Number Placeholder 3"/>
          <p:cNvSpPr>
            <a:spLocks noGrp="1"/>
          </p:cNvSpPr>
          <p:nvPr>
            <p:ph type="sldNum" idx="5" sz="quarter"/>
          </p:nvPr>
        </p:nvSpPr>
        <p:spPr/>
      </p:sp>
    </p:spTree>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Role in physiology: Abstracts PMIDs 31399087, 29748135, 33082413, 38570452, 30041673, 37121193</a:t>
            </a:r>
          </a:p>
          <a:p>
            <a:r>
              <a:t>Role in tumor progression: Abstracts PMIDs 29956571, 29925636, 27494869, 17114584, 29808009, 17690114</a:t>
            </a:r>
          </a:p>
        </p:txBody>
      </p:sp>
      <p:sp>
        <p:nvSpPr>
          <p:cNvPr id="4" name="Slide Number Placeholder 3"/>
          <p:cNvSpPr>
            <a:spLocks noGrp="1"/>
          </p:cNvSpPr>
          <p:nvPr>
            <p:ph type="sldNum" idx="5" sz="quarter"/>
          </p:nvPr>
        </p:nvSpPr>
        <p:spPr/>
      </p:sp>
    </p:spTree>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Source: https://www.tcga-survival.com/data-table?view=gene&amp;gene=KRAS</a:t>
            </a:r>
          </a:p>
        </p:txBody>
      </p:sp>
      <p:sp>
        <p:nvSpPr>
          <p:cNvPr id="4" name="Slide Number Placeholder 3"/>
          <p:cNvSpPr>
            <a:spLocks noGrp="1"/>
          </p:cNvSpPr>
          <p:nvPr>
            <p:ph type="sldNum" idx="5" sz="quarter"/>
          </p:nvPr>
        </p:nvSpPr>
        <p:spPr/>
      </p:sp>
    </p:spTree>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Source: Articles PMIDs 6518784, 6065152, 8835700</a:t>
            </a:r>
          </a:p>
        </p:txBody>
      </p:sp>
      <p:sp>
        <p:nvSpPr>
          <p:cNvPr id="4" name="Slide Number Placeholder 3"/>
          <p:cNvSpPr>
            <a:spLocks noGrp="1"/>
          </p:cNvSpPr>
          <p:nvPr>
            <p:ph type="sldNum" idx="5" sz="quarter"/>
          </p:nvPr>
        </p:nvSpPr>
        <p:spPr/>
      </p:sp>
    </p:spTree>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Source: Articles PMIDs 7553299, 10551021, 10632485</a:t>
            </a:r>
          </a:p>
        </p:txBody>
      </p:sp>
      <p:sp>
        <p:nvSpPr>
          <p:cNvPr id="4" name="Slide Number Placeholder 3"/>
          <p:cNvSpPr>
            <a:spLocks noGrp="1"/>
          </p:cNvSpPr>
          <p:nvPr>
            <p:ph type="sldNum" idx="5" sz="quarter"/>
          </p:nvPr>
        </p:nvSpPr>
        <p:spPr/>
      </p:sp>
    </p:spTree>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Source: Articles PMIDs 9869579, 6718524, 4462360</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Source: https://www.uniprot.org/uniprotkb/P01116/entry</a:t>
            </a:r>
          </a:p>
        </p:txBody>
      </p:sp>
      <p:sp>
        <p:nvSpPr>
          <p:cNvPr id="4" name="Slide Number Placeholder 3"/>
          <p:cNvSpPr>
            <a:spLocks noGrp="1"/>
          </p:cNvSpPr>
          <p:nvPr>
            <p:ph type="sldNum" idx="5" sz="quarter"/>
          </p:nvPr>
        </p:nvSpPr>
        <p:spPr/>
      </p:sp>
    </p:spTree>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Source: Articles PMIDs 3590245, 4849685, 9185216</a:t>
            </a:r>
          </a:p>
        </p:txBody>
      </p:sp>
      <p:sp>
        <p:nvSpPr>
          <p:cNvPr id="4" name="Slide Number Placeholder 3"/>
          <p:cNvSpPr>
            <a:spLocks noGrp="1"/>
          </p:cNvSpPr>
          <p:nvPr>
            <p:ph type="sldNum" idx="5" sz="quarter"/>
          </p:nvPr>
        </p:nvSpPr>
        <p:spPr/>
      </p:sp>
    </p:spTree>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Source: https://platform.opentargets.org/target/ENSG00000133703</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Source: https://www.uniprot.org/uniprotkb/P01116/entry</a:t>
            </a:r>
          </a:p>
          <a:p>
            <a:r>
              <a:t>BLAST for sequence similarity</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Predicted by DeepTMHMM (https://dtu.biolib.com/DeepTMHMM)</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Source: https://www.proteinatlas.org/ENSG00000133703-KRAS/subcellular</a:t>
            </a:r>
          </a:p>
          <a:p>
            <a:r>
              <a:t>Cell line A-549 origin: Lung</a:t>
            </a:r>
          </a:p>
          <a:p>
            <a:r>
              <a:t>Cell line HEK293 origin: Kidney &amp; Urinary bladder</a:t>
            </a:r>
          </a:p>
          <a:p>
            <a:r>
              <a:t>Cell line U2OS origin: Mesenchymal</a:t>
            </a:r>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Source: https://www.proteinatlas.org/ENSG00000133703-KRAS/tissue</a:t>
            </a:r>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Source: https://www.proteinatlas.org/ENSG00000133703-KRAS/tissue</a:t>
            </a:r>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Source: https://www.proteinatlas.org/ENSG00000133703-KRAS/tissue</a:t>
            </a:r>
          </a:p>
        </p:txBody>
      </p:sp>
      <p:sp>
        <p:nvSpPr>
          <p:cNvPr id="4" name="Slide Number Placeholder 3"/>
          <p:cNvSpPr>
            <a:spLocks noGrp="1"/>
          </p:cNvSpPr>
          <p:nvPr>
            <p:ph type="sldNum" idx="5" sz="quarter"/>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Source: https://www.proteinatlas.org/ENSG00000133703-KRAS/cell+line</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svg"/><Relationship Id="rId5" Type="http://schemas.openxmlformats.org/officeDocument/2006/relationships/image" Target="../media/image11.png"/><Relationship Id="rId6" Type="http://schemas.openxmlformats.org/officeDocument/2006/relationships/image" Target="../media/image12.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3.png"/><Relationship Id="rId4" Type="http://schemas.openxmlformats.org/officeDocument/2006/relationships/image" Target="../media/image14.svg"/><Relationship Id="rId5" Type="http://schemas.openxmlformats.org/officeDocument/2006/relationships/image" Target="../media/image15.png"/><Relationship Id="rId6" Type="http://schemas.openxmlformats.org/officeDocument/2006/relationships/image" Target="../media/image16.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7.png"/><Relationship Id="rId4" Type="http://schemas.openxmlformats.org/officeDocument/2006/relationships/image" Target="../media/image18.svg"/><Relationship Id="rId5" Type="http://schemas.openxmlformats.org/officeDocument/2006/relationships/image" Target="../media/image19.png"/><Relationship Id="rId6" Type="http://schemas.openxmlformats.org/officeDocument/2006/relationships/image" Target="../media/image20.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7.png"/><Relationship Id="rId4" Type="http://schemas.openxmlformats.org/officeDocument/2006/relationships/image" Target="../media/image18.svg"/><Relationship Id="rId5" Type="http://schemas.openxmlformats.org/officeDocument/2006/relationships/image" Target="../media/image19.png"/><Relationship Id="rId6" Type="http://schemas.openxmlformats.org/officeDocument/2006/relationships/image" Target="../media/image20.sv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7.png"/><Relationship Id="rId4" Type="http://schemas.openxmlformats.org/officeDocument/2006/relationships/image" Target="../media/image18.svg"/><Relationship Id="rId5" Type="http://schemas.openxmlformats.org/officeDocument/2006/relationships/image" Target="../media/image19.png"/><Relationship Id="rId6" Type="http://schemas.openxmlformats.org/officeDocument/2006/relationships/image" Target="../media/image20.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1.png"/><Relationship Id="rId4" Type="http://schemas.openxmlformats.org/officeDocument/2006/relationships/image" Target="../media/image22.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1.png"/><Relationship Id="rId4" Type="http://schemas.openxmlformats.org/officeDocument/2006/relationships/image" Target="../media/image22.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6.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4397F3-0333-0E91-D2E7-58F46B157B2C}"/>
              </a:ext>
            </a:extLst>
          </p:cNvPr>
          <p:cNvSpPr>
            <a:spLocks noGrp="1"/>
          </p:cNvSpPr>
          <p:nvPr>
            <p:ph type="ctrTitle"/>
          </p:nvPr>
        </p:nvSpPr>
        <p:spPr>
          <a:xfrm>
            <a:off x="5346440" y="898429"/>
            <a:ext cx="5321559" cy="2387600"/>
          </a:xfrm>
        </p:spPr>
        <p:txBody>
          <a:bodyPr anchor="b">
            <a:normAutofit/>
          </a:bodyPr>
          <a:lstStyle>
            <a:lvl1pPr algn="l">
              <a:defRPr sz="3000"/>
            </a:lvl1pPr>
          </a:lstStyle>
          <a:p>
            <a:r>
              <a:rPr lang="fr-FR"/>
              <a:t>Modifiez le style du titre</a:t>
            </a:r>
          </a:p>
        </p:txBody>
      </p:sp>
      <p:sp>
        <p:nvSpPr>
          <p:cNvPr id="3" name="Sous-titre 2">
            <a:extLst>
              <a:ext uri="{FF2B5EF4-FFF2-40B4-BE49-F238E27FC236}">
                <a16:creationId xmlns:a16="http://schemas.microsoft.com/office/drawing/2014/main" id="{56D3BA7B-CD00-D457-0F7B-0ED0EAD2B630}"/>
              </a:ext>
            </a:extLst>
          </p:cNvPr>
          <p:cNvSpPr>
            <a:spLocks noGrp="1"/>
          </p:cNvSpPr>
          <p:nvPr>
            <p:ph type="subTitle" idx="1"/>
          </p:nvPr>
        </p:nvSpPr>
        <p:spPr>
          <a:xfrm>
            <a:off x="5346440" y="3378104"/>
            <a:ext cx="5321560" cy="1655762"/>
          </a:xfrm>
        </p:spPr>
        <p:txBody>
          <a:bodyPr>
            <a:normAutofit/>
          </a:bodyPr>
          <a:lstStyle>
            <a:lvl1pPr marL="0" indent="0" algn="l">
              <a:buNone/>
              <a:defRPr sz="16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8" name="Graphique 7">
            <a:extLst>
              <a:ext uri="{FF2B5EF4-FFF2-40B4-BE49-F238E27FC236}">
                <a16:creationId xmlns:a16="http://schemas.microsoft.com/office/drawing/2014/main" id="{8A427769-FA6F-0782-B42E-159E0E87A5D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63774" y="-318018"/>
            <a:ext cx="1447800" cy="1447800"/>
          </a:xfrm>
          <a:prstGeom prst="rect">
            <a:avLst/>
          </a:prstGeom>
        </p:spPr>
      </p:pic>
      <p:pic>
        <p:nvPicPr>
          <p:cNvPr id="10" name="Image 9">
            <a:extLst>
              <a:ext uri="{FF2B5EF4-FFF2-40B4-BE49-F238E27FC236}">
                <a16:creationId xmlns:a16="http://schemas.microsoft.com/office/drawing/2014/main" id="{EFBDA3B9-A194-4AEA-EB49-A58DCED73DC0}"/>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402709" y="1637082"/>
            <a:ext cx="3169292" cy="2113822"/>
          </a:xfrm>
          <a:prstGeom prst="rect">
            <a:avLst/>
          </a:prstGeom>
        </p:spPr>
      </p:pic>
    </p:spTree>
    <p:extLst>
      <p:ext uri="{BB962C8B-B14F-4D97-AF65-F5344CB8AC3E}">
        <p14:creationId xmlns:p14="http://schemas.microsoft.com/office/powerpoint/2010/main" val="3737783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6" y="174474"/>
            <a:ext cx="9110663" cy="567207"/>
          </a:xfrm>
        </p:spPr>
        <p:txBody>
          <a:bodyPr anchor="t">
            <a:normAutofit/>
          </a:bodyPr>
          <a:lstStyle>
            <a:lvl1pPr>
              <a:defRPr sz="2600">
                <a:solidFill>
                  <a:schemeClr val="accent2"/>
                </a:solidFill>
              </a:defRPr>
            </a:lvl1pPr>
          </a:lstStyle>
          <a:p>
            <a:r>
              <a:rPr lang="fr-FR"/>
              <a:t>Modifiez le style du titre</a:t>
            </a:r>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Espace réservé du contenu 2">
            <a:extLst>
              <a:ext uri="{FF2B5EF4-FFF2-40B4-BE49-F238E27FC236}">
                <a16:creationId xmlns:a16="http://schemas.microsoft.com/office/drawing/2014/main" id="{0533B9A3-04D2-4DA9-EDD7-B4322B8810F9}"/>
              </a:ext>
            </a:extLst>
          </p:cNvPr>
          <p:cNvSpPr>
            <a:spLocks noGrp="1"/>
          </p:cNvSpPr>
          <p:nvPr>
            <p:ph idx="12"/>
          </p:nvPr>
        </p:nvSpPr>
        <p:spPr>
          <a:xfrm>
            <a:off x="515936" y="6278881"/>
            <a:ext cx="6367464" cy="325087"/>
          </a:xfrm>
        </p:spPr>
        <p:txBody>
          <a:bodyPr>
            <a:normAutofit/>
          </a:bodyPr>
          <a:lstStyle>
            <a:lvl1pPr marL="0" indent="0">
              <a:buNone/>
              <a:defRPr sz="1600"/>
            </a:lvl1pPr>
            <a:lvl2pPr>
              <a:defRPr sz="2000"/>
            </a:lvl2pPr>
            <a:lvl3pPr>
              <a:defRPr sz="1800"/>
            </a:lvl3pPr>
            <a:lvl4pPr>
              <a:defRPr sz="1600"/>
            </a:lvl4pPr>
            <a:lvl5pPr>
              <a:defRPr sz="1400"/>
            </a:lvl5pPr>
          </a:lstStyle>
          <a:p>
            <a:pPr lvl="0"/>
            <a:endParaRPr lang="fr-FR" dirty="0"/>
          </a:p>
        </p:txBody>
      </p:sp>
      <p:sp>
        <p:nvSpPr>
          <p:cNvPr id="5" name="Espace réservé du texte 4">
            <a:extLst>
              <a:ext uri="{FF2B5EF4-FFF2-40B4-BE49-F238E27FC236}">
                <a16:creationId xmlns:a16="http://schemas.microsoft.com/office/drawing/2014/main" id="{2BA65CA2-DE4D-2715-36B5-1E56F2C3E042}"/>
              </a:ext>
            </a:extLst>
          </p:cNvPr>
          <p:cNvSpPr>
            <a:spLocks noGrp="1"/>
          </p:cNvSpPr>
          <p:nvPr>
            <p:ph type="body" sz="quarter" idx="13"/>
          </p:nvPr>
        </p:nvSpPr>
        <p:spPr>
          <a:xfrm>
            <a:off x="5254625" y="1546225"/>
            <a:ext cx="5859463" cy="1042988"/>
          </a:xfrm>
        </p:spPr>
        <p:txBody>
          <a:bodyPr>
            <a:normAutofit/>
          </a:bodyPr>
          <a:lstStyle>
            <a:lvl1pPr marL="457200" indent="-457200">
              <a:buClr>
                <a:schemeClr val="accent2"/>
              </a:buClr>
              <a:buFont typeface="Wingdings" panose="05000000000000000000" pitchFamily="2" charset="2"/>
              <a:buChar char="Ø"/>
              <a:defRPr sz="2000"/>
            </a:lvl1pPr>
          </a:lstStyle>
          <a:p>
            <a:pPr lvl="0"/>
            <a:endParaRPr lang="fr-FR" dirty="0"/>
          </a:p>
        </p:txBody>
      </p:sp>
    </p:spTree>
    <p:extLst>
      <p:ext uri="{BB962C8B-B14F-4D97-AF65-F5344CB8AC3E}">
        <p14:creationId xmlns:p14="http://schemas.microsoft.com/office/powerpoint/2010/main" val="1561632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6" y="174474"/>
            <a:ext cx="9110663" cy="567207"/>
          </a:xfrm>
        </p:spPr>
        <p:txBody>
          <a:bodyPr anchor="t">
            <a:normAutofit/>
          </a:bodyPr>
          <a:lstStyle>
            <a:lvl1pPr>
              <a:defRPr sz="2600">
                <a:solidFill>
                  <a:schemeClr val="accent2"/>
                </a:solidFill>
              </a:defRPr>
            </a:lvl1pPr>
          </a:lstStyle>
          <a:p>
            <a:r>
              <a:rPr lang="fr-FR"/>
              <a:t>Modifiez le style du titre</a:t>
            </a:r>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 name="Espace réservé pour une image  10">
            <a:extLst>
              <a:ext uri="{FF2B5EF4-FFF2-40B4-BE49-F238E27FC236}">
                <a16:creationId xmlns:a16="http://schemas.microsoft.com/office/drawing/2014/main" id="{A0E38972-2FCE-7C97-FE28-2D52B223A58D}"/>
              </a:ext>
            </a:extLst>
          </p:cNvPr>
          <p:cNvSpPr>
            <a:spLocks noGrp="1"/>
          </p:cNvSpPr>
          <p:nvPr>
            <p:ph type="pic" sz="quarter" idx="12"/>
          </p:nvPr>
        </p:nvSpPr>
        <p:spPr>
          <a:xfrm>
            <a:off x="2400600" y="800290"/>
            <a:ext cx="7390800" cy="4140000"/>
          </a:xfrm>
        </p:spPr>
        <p:txBody>
          <a:bodyPr/>
          <a:lstStyle>
            <a:lvl1pPr marL="0" indent="0">
              <a:buNone/>
              <a:defRPr/>
            </a:lvl1pPr>
          </a:lstStyle>
          <a:p>
            <a:endParaRPr lang="fr-FR" dirty="0"/>
          </a:p>
        </p:txBody>
      </p:sp>
      <p:sp>
        <p:nvSpPr>
          <p:cNvPr id="5" name="Espace réservé du texte 4">
            <a:extLst>
              <a:ext uri="{FF2B5EF4-FFF2-40B4-BE49-F238E27FC236}">
                <a16:creationId xmlns:a16="http://schemas.microsoft.com/office/drawing/2014/main" id="{EB38C0FC-C080-3508-6D8B-92032D9BA25B}"/>
              </a:ext>
            </a:extLst>
          </p:cNvPr>
          <p:cNvSpPr>
            <a:spLocks noGrp="1"/>
          </p:cNvSpPr>
          <p:nvPr>
            <p:ph type="body" sz="quarter" idx="13"/>
          </p:nvPr>
        </p:nvSpPr>
        <p:spPr>
          <a:xfrm>
            <a:off x="642936" y="5053972"/>
            <a:ext cx="4191000" cy="445287"/>
          </a:xfrm>
        </p:spPr>
        <p:txBody>
          <a:bodyPr>
            <a:normAutofit/>
          </a:bodyPr>
          <a:lstStyle>
            <a:lvl1pPr marL="0" indent="0">
              <a:buNone/>
              <a:defRPr sz="2000" b="1"/>
            </a:lvl1pPr>
          </a:lstStyle>
          <a:p>
            <a:pPr lvl="0"/>
            <a:endParaRPr lang="fr-FR" dirty="0"/>
          </a:p>
        </p:txBody>
      </p:sp>
      <p:sp>
        <p:nvSpPr>
          <p:cNvPr id="6" name="Espace réservé du texte 4">
            <a:extLst>
              <a:ext uri="{FF2B5EF4-FFF2-40B4-BE49-F238E27FC236}">
                <a16:creationId xmlns:a16="http://schemas.microsoft.com/office/drawing/2014/main" id="{124D3494-4438-CE71-6D52-8410C3C2B68C}"/>
              </a:ext>
            </a:extLst>
          </p:cNvPr>
          <p:cNvSpPr>
            <a:spLocks noGrp="1"/>
          </p:cNvSpPr>
          <p:nvPr>
            <p:ph type="body" sz="quarter" idx="14"/>
          </p:nvPr>
        </p:nvSpPr>
        <p:spPr>
          <a:xfrm>
            <a:off x="642936" y="5393655"/>
            <a:ext cx="9148464" cy="812820"/>
          </a:xfrm>
        </p:spPr>
        <p:txBody>
          <a:bodyPr>
            <a:normAutofit/>
          </a:bodyPr>
          <a:lstStyle>
            <a:lvl1pPr marL="342900" indent="-342900">
              <a:buClr>
                <a:schemeClr val="accent2"/>
              </a:buClr>
              <a:buFont typeface="Wingdings" panose="05000000000000000000" pitchFamily="2" charset="2"/>
              <a:buChar char="Ø"/>
              <a:defRPr sz="2000" b="0"/>
            </a:lvl1pPr>
          </a:lstStyle>
          <a:p>
            <a:pPr lvl="0"/>
            <a:endParaRPr lang="fr-FR" dirty="0"/>
          </a:p>
        </p:txBody>
      </p:sp>
      <p:sp>
        <p:nvSpPr>
          <p:cNvPr id="3" name="Espace réservé du contenu 2">
            <a:extLst>
              <a:ext uri="{FF2B5EF4-FFF2-40B4-BE49-F238E27FC236}">
                <a16:creationId xmlns:a16="http://schemas.microsoft.com/office/drawing/2014/main" id="{CD9746A8-ED4F-3BAE-19F6-61A8216287D6}"/>
              </a:ext>
            </a:extLst>
          </p:cNvPr>
          <p:cNvSpPr>
            <a:spLocks noGrp="1"/>
          </p:cNvSpPr>
          <p:nvPr>
            <p:ph idx="15"/>
          </p:nvPr>
        </p:nvSpPr>
        <p:spPr>
          <a:xfrm>
            <a:off x="515936" y="6278881"/>
            <a:ext cx="6367464" cy="325087"/>
          </a:xfrm>
        </p:spPr>
        <p:txBody>
          <a:bodyPr>
            <a:normAutofit/>
          </a:bodyPr>
          <a:lstStyle>
            <a:lvl1pPr marL="0" indent="0">
              <a:buNone/>
              <a:defRPr sz="1600"/>
            </a:lvl1pPr>
            <a:lvl2pPr>
              <a:defRPr sz="2000"/>
            </a:lvl2pPr>
            <a:lvl3pPr>
              <a:defRPr sz="1800"/>
            </a:lvl3pPr>
            <a:lvl4pPr>
              <a:defRPr sz="1600"/>
            </a:lvl4pPr>
            <a:lvl5pPr>
              <a:defRPr sz="1400"/>
            </a:lvl5pPr>
          </a:lstStyle>
          <a:p>
            <a:pPr lvl="0"/>
            <a:endParaRPr lang="fr-FR" dirty="0"/>
          </a:p>
        </p:txBody>
      </p:sp>
    </p:spTree>
    <p:extLst>
      <p:ext uri="{BB962C8B-B14F-4D97-AF65-F5344CB8AC3E}">
        <p14:creationId xmlns:p14="http://schemas.microsoft.com/office/powerpoint/2010/main" val="12778969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7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6" y="174474"/>
            <a:ext cx="9110663" cy="567207"/>
          </a:xfrm>
        </p:spPr>
        <p:txBody>
          <a:bodyPr anchor="t">
            <a:normAutofit/>
          </a:bodyPr>
          <a:lstStyle>
            <a:lvl1pPr>
              <a:defRPr sz="2600">
                <a:solidFill>
                  <a:schemeClr val="accent2"/>
                </a:solidFill>
              </a:defRPr>
            </a:lvl1pPr>
          </a:lstStyle>
          <a:p>
            <a:r>
              <a:rPr lang="fr-FR"/>
              <a:t>Modifiez le style du titre</a:t>
            </a:r>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5" name="Espace réservé du texte 4">
            <a:extLst>
              <a:ext uri="{FF2B5EF4-FFF2-40B4-BE49-F238E27FC236}">
                <a16:creationId xmlns:a16="http://schemas.microsoft.com/office/drawing/2014/main" id="{EB38C0FC-C080-3508-6D8B-92032D9BA25B}"/>
              </a:ext>
            </a:extLst>
          </p:cNvPr>
          <p:cNvSpPr>
            <a:spLocks noGrp="1"/>
          </p:cNvSpPr>
          <p:nvPr>
            <p:ph type="body" sz="quarter" idx="13"/>
          </p:nvPr>
        </p:nvSpPr>
        <p:spPr>
          <a:xfrm>
            <a:off x="642936" y="5053972"/>
            <a:ext cx="4191000" cy="445287"/>
          </a:xfrm>
        </p:spPr>
        <p:txBody>
          <a:bodyPr>
            <a:normAutofit/>
          </a:bodyPr>
          <a:lstStyle>
            <a:lvl1pPr marL="0" indent="0">
              <a:buNone/>
              <a:defRPr sz="2000" b="1"/>
            </a:lvl1pPr>
          </a:lstStyle>
          <a:p>
            <a:pPr lvl="0"/>
            <a:endParaRPr lang="fr-FR" dirty="0"/>
          </a:p>
        </p:txBody>
      </p:sp>
      <p:sp>
        <p:nvSpPr>
          <p:cNvPr id="6" name="Espace réservé du texte 4">
            <a:extLst>
              <a:ext uri="{FF2B5EF4-FFF2-40B4-BE49-F238E27FC236}">
                <a16:creationId xmlns:a16="http://schemas.microsoft.com/office/drawing/2014/main" id="{124D3494-4438-CE71-6D52-8410C3C2B68C}"/>
              </a:ext>
            </a:extLst>
          </p:cNvPr>
          <p:cNvSpPr>
            <a:spLocks noGrp="1"/>
          </p:cNvSpPr>
          <p:nvPr>
            <p:ph type="body" sz="quarter" idx="14"/>
          </p:nvPr>
        </p:nvSpPr>
        <p:spPr>
          <a:xfrm>
            <a:off x="642936" y="5393655"/>
            <a:ext cx="9148464" cy="812820"/>
          </a:xfrm>
        </p:spPr>
        <p:txBody>
          <a:bodyPr>
            <a:normAutofit/>
          </a:bodyPr>
          <a:lstStyle>
            <a:lvl1pPr marL="342900" indent="-342900">
              <a:buClr>
                <a:schemeClr val="accent2"/>
              </a:buClr>
              <a:buFont typeface="Wingdings" panose="05000000000000000000" pitchFamily="2" charset="2"/>
              <a:buChar char="Ø"/>
              <a:defRPr sz="2000" b="0"/>
            </a:lvl1pPr>
          </a:lstStyle>
          <a:p>
            <a:pPr lvl="0"/>
            <a:endParaRPr lang="fr-FR" dirty="0"/>
          </a:p>
        </p:txBody>
      </p:sp>
      <p:sp>
        <p:nvSpPr>
          <p:cNvPr id="3" name="Espace réservé du contenu 2">
            <a:extLst>
              <a:ext uri="{FF2B5EF4-FFF2-40B4-BE49-F238E27FC236}">
                <a16:creationId xmlns:a16="http://schemas.microsoft.com/office/drawing/2014/main" id="{CD9746A8-ED4F-3BAE-19F6-61A8216287D6}"/>
              </a:ext>
            </a:extLst>
          </p:cNvPr>
          <p:cNvSpPr>
            <a:spLocks noGrp="1"/>
          </p:cNvSpPr>
          <p:nvPr>
            <p:ph idx="15"/>
          </p:nvPr>
        </p:nvSpPr>
        <p:spPr>
          <a:xfrm>
            <a:off x="515936" y="6278881"/>
            <a:ext cx="6367464" cy="325087"/>
          </a:xfrm>
        </p:spPr>
        <p:txBody>
          <a:bodyPr>
            <a:normAutofit/>
          </a:bodyPr>
          <a:lstStyle>
            <a:lvl1pPr marL="0" indent="0">
              <a:buNone/>
              <a:defRPr sz="1600"/>
            </a:lvl1pPr>
            <a:lvl2pPr>
              <a:defRPr sz="2000"/>
            </a:lvl2pPr>
            <a:lvl3pPr>
              <a:defRPr sz="1800"/>
            </a:lvl3pPr>
            <a:lvl4pPr>
              <a:defRPr sz="1600"/>
            </a:lvl4pPr>
            <a:lvl5pPr>
              <a:defRPr sz="1400"/>
            </a:lvl5pPr>
          </a:lstStyle>
          <a:p>
            <a:pPr lvl="0"/>
            <a:endParaRPr lang="fr-FR" dirty="0"/>
          </a:p>
        </p:txBody>
      </p:sp>
    </p:spTree>
    <p:extLst>
      <p:ext uri="{BB962C8B-B14F-4D97-AF65-F5344CB8AC3E}">
        <p14:creationId xmlns:p14="http://schemas.microsoft.com/office/powerpoint/2010/main" val="6564330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6" y="174474"/>
            <a:ext cx="9110663" cy="567207"/>
          </a:xfrm>
        </p:spPr>
        <p:txBody>
          <a:bodyPr anchor="t">
            <a:normAutofit/>
          </a:bodyPr>
          <a:lstStyle>
            <a:lvl1pPr>
              <a:defRPr sz="2600">
                <a:solidFill>
                  <a:schemeClr val="accent2"/>
                </a:solidFill>
              </a:defRPr>
            </a:lvl1pPr>
          </a:lstStyle>
          <a:p>
            <a:r>
              <a:rPr lang="fr-FR"/>
              <a:t>Modifiez le style du titre</a:t>
            </a:r>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 name="Espace réservé pour une image  10">
            <a:extLst>
              <a:ext uri="{FF2B5EF4-FFF2-40B4-BE49-F238E27FC236}">
                <a16:creationId xmlns:a16="http://schemas.microsoft.com/office/drawing/2014/main" id="{A0E38972-2FCE-7C97-FE28-2D52B223A58D}"/>
              </a:ext>
            </a:extLst>
          </p:cNvPr>
          <p:cNvSpPr>
            <a:spLocks noGrp="1"/>
          </p:cNvSpPr>
          <p:nvPr>
            <p:ph type="pic" sz="quarter" idx="12"/>
          </p:nvPr>
        </p:nvSpPr>
        <p:spPr>
          <a:xfrm>
            <a:off x="1236000" y="1443827"/>
            <a:ext cx="9720000" cy="2880000"/>
          </a:xfrm>
        </p:spPr>
        <p:txBody>
          <a:bodyPr/>
          <a:lstStyle>
            <a:lvl1pPr marL="0" indent="0">
              <a:buNone/>
              <a:defRPr/>
            </a:lvl1pPr>
          </a:lstStyle>
          <a:p>
            <a:endParaRPr lang="fr-FR" dirty="0"/>
          </a:p>
        </p:txBody>
      </p:sp>
      <p:sp>
        <p:nvSpPr>
          <p:cNvPr id="6" name="Espace réservé du texte 5">
            <a:extLst>
              <a:ext uri="{FF2B5EF4-FFF2-40B4-BE49-F238E27FC236}">
                <a16:creationId xmlns:a16="http://schemas.microsoft.com/office/drawing/2014/main" id="{0BCA5A5B-10D0-4048-ECC3-976F79A029D5}"/>
              </a:ext>
            </a:extLst>
          </p:cNvPr>
          <p:cNvSpPr>
            <a:spLocks noGrp="1"/>
          </p:cNvSpPr>
          <p:nvPr>
            <p:ph type="body" sz="quarter" idx="13"/>
          </p:nvPr>
        </p:nvSpPr>
        <p:spPr>
          <a:xfrm>
            <a:off x="515936" y="4404575"/>
            <a:ext cx="10440064" cy="1808586"/>
          </a:xfrm>
        </p:spPr>
        <p:txBody>
          <a:bodyPr>
            <a:normAutofit/>
          </a:bodyPr>
          <a:lstStyle>
            <a:lvl1pPr marL="342900" indent="-342900">
              <a:buClr>
                <a:schemeClr val="accent2"/>
              </a:buClr>
              <a:buFont typeface="Wingdings" panose="05000000000000000000" pitchFamily="2" charset="2"/>
              <a:buChar char="Ø"/>
              <a:defRPr sz="2000"/>
            </a:lvl1pPr>
          </a:lstStyle>
          <a:p>
            <a:pPr lvl="0"/>
            <a:endParaRPr lang="fr-FR" dirty="0"/>
          </a:p>
        </p:txBody>
      </p:sp>
      <p:sp>
        <p:nvSpPr>
          <p:cNvPr id="3" name="Espace réservé du contenu 2">
            <a:extLst>
              <a:ext uri="{FF2B5EF4-FFF2-40B4-BE49-F238E27FC236}">
                <a16:creationId xmlns:a16="http://schemas.microsoft.com/office/drawing/2014/main" id="{D58EC579-A37A-A6D5-D07C-CECF5C88E80A}"/>
              </a:ext>
            </a:extLst>
          </p:cNvPr>
          <p:cNvSpPr>
            <a:spLocks noGrp="1"/>
          </p:cNvSpPr>
          <p:nvPr>
            <p:ph idx="14"/>
          </p:nvPr>
        </p:nvSpPr>
        <p:spPr>
          <a:xfrm>
            <a:off x="515936" y="6278881"/>
            <a:ext cx="6367464" cy="325087"/>
          </a:xfrm>
        </p:spPr>
        <p:txBody>
          <a:bodyPr>
            <a:normAutofit/>
          </a:bodyPr>
          <a:lstStyle>
            <a:lvl1pPr marL="0" indent="0">
              <a:buNone/>
              <a:defRPr sz="1600"/>
            </a:lvl1pPr>
            <a:lvl2pPr>
              <a:defRPr sz="2000"/>
            </a:lvl2pPr>
            <a:lvl3pPr>
              <a:defRPr sz="1800"/>
            </a:lvl3pPr>
            <a:lvl4pPr>
              <a:defRPr sz="1600"/>
            </a:lvl4pPr>
            <a:lvl5pPr>
              <a:defRPr sz="1400"/>
            </a:lvl5pPr>
          </a:lstStyle>
          <a:p>
            <a:pPr lvl="0"/>
            <a:endParaRPr lang="fr-FR" dirty="0"/>
          </a:p>
        </p:txBody>
      </p:sp>
      <p:sp>
        <p:nvSpPr>
          <p:cNvPr id="4" name="Espace réservé du texte 5">
            <a:extLst>
              <a:ext uri="{FF2B5EF4-FFF2-40B4-BE49-F238E27FC236}">
                <a16:creationId xmlns:a16="http://schemas.microsoft.com/office/drawing/2014/main" id="{820E0F33-0D8C-F457-28F3-DABD32BBE028}"/>
              </a:ext>
            </a:extLst>
          </p:cNvPr>
          <p:cNvSpPr>
            <a:spLocks noGrp="1"/>
          </p:cNvSpPr>
          <p:nvPr>
            <p:ph type="body" sz="quarter" idx="15"/>
          </p:nvPr>
        </p:nvSpPr>
        <p:spPr>
          <a:xfrm>
            <a:off x="515936" y="834508"/>
            <a:ext cx="10440064" cy="557334"/>
          </a:xfrm>
        </p:spPr>
        <p:txBody>
          <a:bodyPr>
            <a:normAutofit/>
          </a:bodyPr>
          <a:lstStyle>
            <a:lvl1pPr marL="342900" indent="-342900">
              <a:buClr>
                <a:schemeClr val="accent2"/>
              </a:buClr>
              <a:buFont typeface="Wingdings" panose="05000000000000000000" pitchFamily="2" charset="2"/>
              <a:buChar char="Ø"/>
              <a:defRPr sz="2000"/>
            </a:lvl1pPr>
          </a:lstStyle>
          <a:p>
            <a:pPr lvl="0"/>
            <a:endParaRPr lang="fr-FR" dirty="0"/>
          </a:p>
        </p:txBody>
      </p:sp>
    </p:spTree>
    <p:extLst>
      <p:ext uri="{BB962C8B-B14F-4D97-AF65-F5344CB8AC3E}">
        <p14:creationId xmlns:p14="http://schemas.microsoft.com/office/powerpoint/2010/main" val="20628967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6" y="174474"/>
            <a:ext cx="9110663" cy="567207"/>
          </a:xfrm>
        </p:spPr>
        <p:txBody>
          <a:bodyPr anchor="t">
            <a:normAutofit/>
          </a:bodyPr>
          <a:lstStyle>
            <a:lvl1pPr>
              <a:defRPr sz="2600">
                <a:solidFill>
                  <a:schemeClr val="accent2"/>
                </a:solidFill>
              </a:defRPr>
            </a:lvl1pPr>
          </a:lstStyle>
          <a:p>
            <a:r>
              <a:rPr lang="fr-FR"/>
              <a:t>Modifiez le style du titre</a:t>
            </a:r>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 name="Espace réservé pour une image  10">
            <a:extLst>
              <a:ext uri="{FF2B5EF4-FFF2-40B4-BE49-F238E27FC236}">
                <a16:creationId xmlns:a16="http://schemas.microsoft.com/office/drawing/2014/main" id="{A0E38972-2FCE-7C97-FE28-2D52B223A58D}"/>
              </a:ext>
            </a:extLst>
          </p:cNvPr>
          <p:cNvSpPr>
            <a:spLocks noGrp="1"/>
          </p:cNvSpPr>
          <p:nvPr>
            <p:ph type="pic" sz="quarter" idx="12"/>
          </p:nvPr>
        </p:nvSpPr>
        <p:spPr>
          <a:xfrm>
            <a:off x="515936" y="706416"/>
            <a:ext cx="8330400" cy="3148378"/>
          </a:xfrm>
        </p:spPr>
        <p:txBody>
          <a:bodyPr/>
          <a:lstStyle>
            <a:lvl1pPr marL="0" indent="0">
              <a:buNone/>
              <a:defRPr/>
            </a:lvl1pPr>
          </a:lstStyle>
          <a:p>
            <a:endParaRPr lang="fr-FR" dirty="0"/>
          </a:p>
        </p:txBody>
      </p:sp>
      <p:sp>
        <p:nvSpPr>
          <p:cNvPr id="4" name="Espace réservé du tableau 3">
            <a:extLst>
              <a:ext uri="{FF2B5EF4-FFF2-40B4-BE49-F238E27FC236}">
                <a16:creationId xmlns:a16="http://schemas.microsoft.com/office/drawing/2014/main" id="{7F00791F-F7F0-86AF-94BD-6B925199701C}"/>
              </a:ext>
            </a:extLst>
          </p:cNvPr>
          <p:cNvSpPr>
            <a:spLocks noGrp="1"/>
          </p:cNvSpPr>
          <p:nvPr>
            <p:ph type="tbl" sz="quarter" idx="13"/>
          </p:nvPr>
        </p:nvSpPr>
        <p:spPr>
          <a:xfrm>
            <a:off x="515936" y="3979745"/>
            <a:ext cx="4516437" cy="2592469"/>
          </a:xfrm>
        </p:spPr>
        <p:txBody>
          <a:bodyPr/>
          <a:lstStyle/>
          <a:p>
            <a:endParaRPr lang="fr-FR"/>
          </a:p>
        </p:txBody>
      </p:sp>
      <p:sp>
        <p:nvSpPr>
          <p:cNvPr id="5" name="Espace réservé du tableau 3">
            <a:extLst>
              <a:ext uri="{FF2B5EF4-FFF2-40B4-BE49-F238E27FC236}">
                <a16:creationId xmlns:a16="http://schemas.microsoft.com/office/drawing/2014/main" id="{D2FC8C74-CA69-3E70-D4DC-F228FAF310CF}"/>
              </a:ext>
            </a:extLst>
          </p:cNvPr>
          <p:cNvSpPr>
            <a:spLocks noGrp="1"/>
          </p:cNvSpPr>
          <p:nvPr>
            <p:ph type="tbl" sz="quarter" idx="14"/>
          </p:nvPr>
        </p:nvSpPr>
        <p:spPr>
          <a:xfrm>
            <a:off x="5331957" y="3979745"/>
            <a:ext cx="4516437" cy="2592469"/>
          </a:xfrm>
        </p:spPr>
        <p:txBody>
          <a:bodyPr/>
          <a:lstStyle/>
          <a:p>
            <a:endParaRPr lang="fr-FR"/>
          </a:p>
        </p:txBody>
      </p:sp>
      <p:sp>
        <p:nvSpPr>
          <p:cNvPr id="3" name="Espace réservé du contenu 2">
            <a:extLst>
              <a:ext uri="{FF2B5EF4-FFF2-40B4-BE49-F238E27FC236}">
                <a16:creationId xmlns:a16="http://schemas.microsoft.com/office/drawing/2014/main" id="{0E7E7680-C6B9-F346-05BB-EE70B72E1D5F}"/>
              </a:ext>
            </a:extLst>
          </p:cNvPr>
          <p:cNvSpPr>
            <a:spLocks noGrp="1"/>
          </p:cNvSpPr>
          <p:nvPr>
            <p:ph idx="15" hasCustomPrompt="1"/>
          </p:nvPr>
        </p:nvSpPr>
        <p:spPr>
          <a:xfrm>
            <a:off x="7347740" y="3189708"/>
            <a:ext cx="4844260" cy="920981"/>
          </a:xfrm>
        </p:spPr>
        <p:txBody>
          <a:bodyPr>
            <a:normAutofit/>
          </a:bodyPr>
          <a:lstStyle>
            <a:lvl1pPr marL="285750" indent="-285750">
              <a:buClr>
                <a:schemeClr val="accent3"/>
              </a:buClr>
              <a:buFont typeface="Wingdings" panose="05000000000000000000" pitchFamily="2" charset="2"/>
              <a:buChar char="Ø"/>
              <a:defRPr sz="1600"/>
            </a:lvl1pPr>
            <a:lvl2pPr>
              <a:defRPr sz="2000"/>
            </a:lvl2pPr>
            <a:lvl3pPr>
              <a:defRPr sz="1800"/>
            </a:lvl3pPr>
            <a:lvl4pPr>
              <a:defRPr sz="1600"/>
            </a:lvl4pPr>
            <a:lvl5pPr>
              <a:defRPr sz="1400"/>
            </a:lvl5pPr>
          </a:lstStyle>
          <a:p>
            <a:pPr lvl="0"/>
            <a:r>
              <a:rPr lang="en-US" dirty="0"/>
              <a:t>The scores are from 0 to 1 and indicate the confidence: how likely STRING judges an interaction to be true, given the available evidence. </a:t>
            </a:r>
            <a:endParaRPr lang="fr-FR" dirty="0"/>
          </a:p>
        </p:txBody>
      </p:sp>
      <p:sp>
        <p:nvSpPr>
          <p:cNvPr id="6" name="Rectangle 5">
            <a:extLst>
              <a:ext uri="{FF2B5EF4-FFF2-40B4-BE49-F238E27FC236}">
                <a16:creationId xmlns:a16="http://schemas.microsoft.com/office/drawing/2014/main" id="{8B75091C-68BF-CFC1-F0D0-FCDFFAF28611}"/>
              </a:ext>
            </a:extLst>
          </p:cNvPr>
          <p:cNvSpPr/>
          <p:nvPr userDrawn="1"/>
        </p:nvSpPr>
        <p:spPr>
          <a:xfrm>
            <a:off x="7579970" y="1044343"/>
            <a:ext cx="900000" cy="36000"/>
          </a:xfrm>
          <a:prstGeom prst="rect">
            <a:avLst/>
          </a:prstGeom>
          <a:solidFill>
            <a:srgbClr val="F44A3F"/>
          </a:solidFill>
          <a:ln>
            <a:solidFill>
              <a:srgbClr val="F44A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A0A0AB36-0C38-5C60-C2BA-096B0FC96858}"/>
              </a:ext>
            </a:extLst>
          </p:cNvPr>
          <p:cNvSpPr/>
          <p:nvPr userDrawn="1"/>
        </p:nvSpPr>
        <p:spPr>
          <a:xfrm>
            <a:off x="7579970" y="1186900"/>
            <a:ext cx="900000" cy="36000"/>
          </a:xfrm>
          <a:prstGeom prst="rect">
            <a:avLst/>
          </a:prstGeom>
          <a:solidFill>
            <a:srgbClr val="67BD77"/>
          </a:solidFill>
          <a:ln>
            <a:solidFill>
              <a:srgbClr val="67BD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240500E3-BEE4-8721-BC37-FACD1779892D}"/>
              </a:ext>
            </a:extLst>
          </p:cNvPr>
          <p:cNvSpPr/>
          <p:nvPr userDrawn="1"/>
        </p:nvSpPr>
        <p:spPr>
          <a:xfrm>
            <a:off x="7579970" y="1335502"/>
            <a:ext cx="900000" cy="36000"/>
          </a:xfrm>
          <a:prstGeom prst="rect">
            <a:avLst/>
          </a:prstGeom>
          <a:solidFill>
            <a:srgbClr val="3B3BFF"/>
          </a:solidFill>
          <a:ln>
            <a:solidFill>
              <a:srgbClr val="3B3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B188EDEE-2FEF-8E8C-5606-2FC257C1561A}"/>
              </a:ext>
            </a:extLst>
          </p:cNvPr>
          <p:cNvSpPr/>
          <p:nvPr userDrawn="1"/>
        </p:nvSpPr>
        <p:spPr>
          <a:xfrm>
            <a:off x="7579970" y="1484104"/>
            <a:ext cx="900000" cy="36000"/>
          </a:xfrm>
          <a:prstGeom prst="rect">
            <a:avLst/>
          </a:prstGeom>
          <a:solidFill>
            <a:srgbClr val="DA51DA"/>
          </a:solidFill>
          <a:ln>
            <a:solidFill>
              <a:srgbClr val="DA51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F55ACC91-E48D-EDD0-25F0-73DC86D2D408}"/>
              </a:ext>
            </a:extLst>
          </p:cNvPr>
          <p:cNvSpPr/>
          <p:nvPr userDrawn="1"/>
        </p:nvSpPr>
        <p:spPr>
          <a:xfrm>
            <a:off x="7579970" y="1626661"/>
            <a:ext cx="900000" cy="36000"/>
          </a:xfrm>
          <a:prstGeom prst="rect">
            <a:avLst/>
          </a:prstGeom>
          <a:solidFill>
            <a:srgbClr val="C0D643"/>
          </a:solidFill>
          <a:ln>
            <a:solidFill>
              <a:srgbClr val="C0D6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F39B85ED-2D84-F24F-B9AD-5D5AFF7F5972}"/>
              </a:ext>
            </a:extLst>
          </p:cNvPr>
          <p:cNvSpPr/>
          <p:nvPr userDrawn="1"/>
        </p:nvSpPr>
        <p:spPr>
          <a:xfrm>
            <a:off x="7579970" y="1775263"/>
            <a:ext cx="900000" cy="36000"/>
          </a:xfrm>
          <a:prstGeom prst="rect">
            <a:avLst/>
          </a:prstGeom>
          <a:solidFill>
            <a:srgbClr val="34B3D4"/>
          </a:solidFill>
          <a:ln>
            <a:solidFill>
              <a:srgbClr val="34B3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33263F79-A2DF-706E-7D01-676319023906}"/>
              </a:ext>
            </a:extLst>
          </p:cNvPr>
          <p:cNvSpPr/>
          <p:nvPr userDrawn="1"/>
        </p:nvSpPr>
        <p:spPr>
          <a:xfrm>
            <a:off x="7579970" y="1923374"/>
            <a:ext cx="900000" cy="36000"/>
          </a:xfrm>
          <a:prstGeom prst="rect">
            <a:avLst/>
          </a:prstGeom>
          <a:solidFill>
            <a:srgbClr val="2D2D2D"/>
          </a:solidFill>
          <a:ln>
            <a:solidFill>
              <a:srgbClr val="2D2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E0CB9E8B-3FAB-6C61-F909-44B512F0826A}"/>
              </a:ext>
            </a:extLst>
          </p:cNvPr>
          <p:cNvSpPr>
            <a:spLocks noGrp="1"/>
          </p:cNvSpPr>
          <p:nvPr>
            <p:ph idx="16"/>
          </p:nvPr>
        </p:nvSpPr>
        <p:spPr>
          <a:xfrm>
            <a:off x="668336" y="6431281"/>
            <a:ext cx="6367464" cy="325087"/>
          </a:xfrm>
        </p:spPr>
        <p:txBody>
          <a:bodyPr>
            <a:normAutofit/>
          </a:bodyPr>
          <a:lstStyle>
            <a:lvl1pPr marL="0" indent="0">
              <a:buNone/>
              <a:defRPr sz="1600"/>
            </a:lvl1pPr>
            <a:lvl2pPr>
              <a:defRPr sz="2000"/>
            </a:lvl2pPr>
            <a:lvl3pPr>
              <a:defRPr sz="1800"/>
            </a:lvl3pPr>
            <a:lvl4pPr>
              <a:defRPr sz="1600"/>
            </a:lvl4pPr>
            <a:lvl5pPr>
              <a:defRPr sz="1400"/>
            </a:lvl5pPr>
          </a:lstStyle>
          <a:p>
            <a:pPr lvl="0"/>
            <a:endParaRPr lang="fr-FR" dirty="0"/>
          </a:p>
        </p:txBody>
      </p:sp>
      <p:sp>
        <p:nvSpPr>
          <p:cNvPr id="17" name="ZoneTexte 16">
            <a:extLst>
              <a:ext uri="{FF2B5EF4-FFF2-40B4-BE49-F238E27FC236}">
                <a16:creationId xmlns:a16="http://schemas.microsoft.com/office/drawing/2014/main" id="{A3E3F434-2452-0B42-F9E9-AF20A0C06097}"/>
              </a:ext>
            </a:extLst>
          </p:cNvPr>
          <p:cNvSpPr txBox="1"/>
          <p:nvPr userDrawn="1"/>
        </p:nvSpPr>
        <p:spPr>
          <a:xfrm>
            <a:off x="8411948" y="940679"/>
            <a:ext cx="1214651" cy="246221"/>
          </a:xfrm>
          <a:prstGeom prst="rect">
            <a:avLst/>
          </a:prstGeom>
          <a:noFill/>
        </p:spPr>
        <p:txBody>
          <a:bodyPr wrap="square" rtlCol="0">
            <a:spAutoFit/>
          </a:bodyPr>
          <a:lstStyle/>
          <a:p>
            <a:r>
              <a:rPr lang="fr-FR" sz="1000" dirty="0"/>
              <a:t>Fusion </a:t>
            </a:r>
            <a:r>
              <a:rPr lang="fr-FR" sz="1000" dirty="0" err="1"/>
              <a:t>evidence</a:t>
            </a:r>
            <a:endParaRPr lang="fr-FR" sz="1000" dirty="0"/>
          </a:p>
        </p:txBody>
      </p:sp>
      <p:sp>
        <p:nvSpPr>
          <p:cNvPr id="18" name="ZoneTexte 17">
            <a:extLst>
              <a:ext uri="{FF2B5EF4-FFF2-40B4-BE49-F238E27FC236}">
                <a16:creationId xmlns:a16="http://schemas.microsoft.com/office/drawing/2014/main" id="{A6EDBCC9-96F8-0C51-726C-520E922C5FB2}"/>
              </a:ext>
            </a:extLst>
          </p:cNvPr>
          <p:cNvSpPr txBox="1"/>
          <p:nvPr userDrawn="1"/>
        </p:nvSpPr>
        <p:spPr>
          <a:xfrm>
            <a:off x="8411948" y="1081218"/>
            <a:ext cx="1817596" cy="246221"/>
          </a:xfrm>
          <a:prstGeom prst="rect">
            <a:avLst/>
          </a:prstGeom>
          <a:noFill/>
        </p:spPr>
        <p:txBody>
          <a:bodyPr wrap="square" rtlCol="0">
            <a:spAutoFit/>
          </a:bodyPr>
          <a:lstStyle/>
          <a:p>
            <a:r>
              <a:rPr lang="fr-FR" sz="1000" dirty="0" err="1"/>
              <a:t>Neighbourhood</a:t>
            </a:r>
            <a:r>
              <a:rPr lang="fr-FR" sz="1000" dirty="0"/>
              <a:t> </a:t>
            </a:r>
            <a:r>
              <a:rPr lang="fr-FR" sz="1000" dirty="0" err="1"/>
              <a:t>evidence</a:t>
            </a:r>
            <a:endParaRPr lang="fr-FR" sz="1000" dirty="0"/>
          </a:p>
        </p:txBody>
      </p:sp>
      <p:sp>
        <p:nvSpPr>
          <p:cNvPr id="19" name="ZoneTexte 18">
            <a:extLst>
              <a:ext uri="{FF2B5EF4-FFF2-40B4-BE49-F238E27FC236}">
                <a16:creationId xmlns:a16="http://schemas.microsoft.com/office/drawing/2014/main" id="{9F2222D9-DE71-0932-F98A-6D65F2C685E3}"/>
              </a:ext>
            </a:extLst>
          </p:cNvPr>
          <p:cNvSpPr txBox="1"/>
          <p:nvPr userDrawn="1"/>
        </p:nvSpPr>
        <p:spPr>
          <a:xfrm>
            <a:off x="8411948" y="1226333"/>
            <a:ext cx="1436446" cy="246221"/>
          </a:xfrm>
          <a:prstGeom prst="rect">
            <a:avLst/>
          </a:prstGeom>
          <a:noFill/>
        </p:spPr>
        <p:txBody>
          <a:bodyPr wrap="square" rtlCol="0">
            <a:spAutoFit/>
          </a:bodyPr>
          <a:lstStyle/>
          <a:p>
            <a:r>
              <a:rPr lang="fr-FR" sz="1000" dirty="0" err="1"/>
              <a:t>Cooccurence</a:t>
            </a:r>
            <a:r>
              <a:rPr lang="fr-FR" sz="1000" dirty="0"/>
              <a:t> </a:t>
            </a:r>
            <a:r>
              <a:rPr lang="fr-FR" sz="1000" dirty="0" err="1"/>
              <a:t>evidence</a:t>
            </a:r>
            <a:endParaRPr lang="fr-FR" sz="1000" dirty="0"/>
          </a:p>
        </p:txBody>
      </p:sp>
      <p:sp>
        <p:nvSpPr>
          <p:cNvPr id="20" name="ZoneTexte 19">
            <a:extLst>
              <a:ext uri="{FF2B5EF4-FFF2-40B4-BE49-F238E27FC236}">
                <a16:creationId xmlns:a16="http://schemas.microsoft.com/office/drawing/2014/main" id="{2E216A02-3288-FDAD-23EA-97DF9C489861}"/>
              </a:ext>
            </a:extLst>
          </p:cNvPr>
          <p:cNvSpPr txBox="1"/>
          <p:nvPr userDrawn="1"/>
        </p:nvSpPr>
        <p:spPr>
          <a:xfrm>
            <a:off x="8411948" y="1366872"/>
            <a:ext cx="1482642" cy="246221"/>
          </a:xfrm>
          <a:prstGeom prst="rect">
            <a:avLst/>
          </a:prstGeom>
          <a:noFill/>
        </p:spPr>
        <p:txBody>
          <a:bodyPr wrap="square" rtlCol="0">
            <a:spAutoFit/>
          </a:bodyPr>
          <a:lstStyle/>
          <a:p>
            <a:r>
              <a:rPr lang="fr-FR" sz="1000" dirty="0" err="1"/>
              <a:t>Experimental</a:t>
            </a:r>
            <a:r>
              <a:rPr lang="fr-FR" sz="1000" dirty="0"/>
              <a:t> </a:t>
            </a:r>
            <a:r>
              <a:rPr lang="fr-FR" sz="1000" dirty="0" err="1"/>
              <a:t>evidence</a:t>
            </a:r>
            <a:endParaRPr lang="fr-FR" sz="1000" dirty="0"/>
          </a:p>
        </p:txBody>
      </p:sp>
      <p:sp>
        <p:nvSpPr>
          <p:cNvPr id="21" name="ZoneTexte 20">
            <a:extLst>
              <a:ext uri="{FF2B5EF4-FFF2-40B4-BE49-F238E27FC236}">
                <a16:creationId xmlns:a16="http://schemas.microsoft.com/office/drawing/2014/main" id="{A019E675-5715-8CCA-455F-5213BC77802E}"/>
              </a:ext>
            </a:extLst>
          </p:cNvPr>
          <p:cNvSpPr txBox="1"/>
          <p:nvPr userDrawn="1"/>
        </p:nvSpPr>
        <p:spPr>
          <a:xfrm>
            <a:off x="8411948" y="1518956"/>
            <a:ext cx="1365286" cy="246221"/>
          </a:xfrm>
          <a:prstGeom prst="rect">
            <a:avLst/>
          </a:prstGeom>
          <a:noFill/>
        </p:spPr>
        <p:txBody>
          <a:bodyPr wrap="square" rtlCol="0">
            <a:spAutoFit/>
          </a:bodyPr>
          <a:lstStyle/>
          <a:p>
            <a:r>
              <a:rPr lang="fr-FR" sz="1000" dirty="0" err="1"/>
              <a:t>Textmining</a:t>
            </a:r>
            <a:r>
              <a:rPr lang="fr-FR" sz="1000" dirty="0"/>
              <a:t> </a:t>
            </a:r>
            <a:r>
              <a:rPr lang="fr-FR" sz="1000" dirty="0" err="1"/>
              <a:t>evidence</a:t>
            </a:r>
            <a:endParaRPr lang="fr-FR" sz="1000" dirty="0"/>
          </a:p>
        </p:txBody>
      </p:sp>
      <p:sp>
        <p:nvSpPr>
          <p:cNvPr id="22" name="ZoneTexte 21">
            <a:extLst>
              <a:ext uri="{FF2B5EF4-FFF2-40B4-BE49-F238E27FC236}">
                <a16:creationId xmlns:a16="http://schemas.microsoft.com/office/drawing/2014/main" id="{00F3A794-80A0-68CE-8C79-3B6FF9C22BFE}"/>
              </a:ext>
            </a:extLst>
          </p:cNvPr>
          <p:cNvSpPr txBox="1"/>
          <p:nvPr userDrawn="1"/>
        </p:nvSpPr>
        <p:spPr>
          <a:xfrm>
            <a:off x="8411948" y="1667992"/>
            <a:ext cx="1214651" cy="246221"/>
          </a:xfrm>
          <a:prstGeom prst="rect">
            <a:avLst/>
          </a:prstGeom>
          <a:noFill/>
        </p:spPr>
        <p:txBody>
          <a:bodyPr wrap="square" rtlCol="0">
            <a:spAutoFit/>
          </a:bodyPr>
          <a:lstStyle/>
          <a:p>
            <a:r>
              <a:rPr lang="fr-FR" sz="1000" dirty="0" err="1"/>
              <a:t>Database</a:t>
            </a:r>
            <a:r>
              <a:rPr lang="fr-FR" sz="1000" dirty="0"/>
              <a:t> </a:t>
            </a:r>
            <a:r>
              <a:rPr lang="fr-FR" sz="1000" dirty="0" err="1"/>
              <a:t>evidence</a:t>
            </a:r>
            <a:endParaRPr lang="fr-FR" sz="1000" dirty="0"/>
          </a:p>
        </p:txBody>
      </p:sp>
      <p:sp>
        <p:nvSpPr>
          <p:cNvPr id="23" name="ZoneTexte 22">
            <a:extLst>
              <a:ext uri="{FF2B5EF4-FFF2-40B4-BE49-F238E27FC236}">
                <a16:creationId xmlns:a16="http://schemas.microsoft.com/office/drawing/2014/main" id="{45EBCD06-7828-6E02-C88F-533C9CB830ED}"/>
              </a:ext>
            </a:extLst>
          </p:cNvPr>
          <p:cNvSpPr txBox="1"/>
          <p:nvPr userDrawn="1"/>
        </p:nvSpPr>
        <p:spPr>
          <a:xfrm>
            <a:off x="8411948" y="1814980"/>
            <a:ext cx="1406850" cy="246221"/>
          </a:xfrm>
          <a:prstGeom prst="rect">
            <a:avLst/>
          </a:prstGeom>
          <a:noFill/>
        </p:spPr>
        <p:txBody>
          <a:bodyPr wrap="square" rtlCol="0">
            <a:spAutoFit/>
          </a:bodyPr>
          <a:lstStyle/>
          <a:p>
            <a:r>
              <a:rPr lang="fr-FR" sz="1000" dirty="0" err="1"/>
              <a:t>Coexpression</a:t>
            </a:r>
            <a:r>
              <a:rPr lang="fr-FR" sz="1000" dirty="0"/>
              <a:t> </a:t>
            </a:r>
            <a:r>
              <a:rPr lang="fr-FR" sz="1000" dirty="0" err="1"/>
              <a:t>evidence</a:t>
            </a:r>
            <a:endParaRPr lang="fr-FR" sz="1000" dirty="0"/>
          </a:p>
        </p:txBody>
      </p:sp>
    </p:spTree>
    <p:extLst>
      <p:ext uri="{BB962C8B-B14F-4D97-AF65-F5344CB8AC3E}">
        <p14:creationId xmlns:p14="http://schemas.microsoft.com/office/powerpoint/2010/main" val="29216875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6" y="174474"/>
            <a:ext cx="9110663" cy="567207"/>
          </a:xfrm>
        </p:spPr>
        <p:txBody>
          <a:bodyPr anchor="t">
            <a:normAutofit/>
          </a:bodyPr>
          <a:lstStyle>
            <a:lvl1pPr>
              <a:defRPr sz="2600">
                <a:solidFill>
                  <a:schemeClr val="accent2"/>
                </a:solidFill>
              </a:defRPr>
            </a:lvl1pPr>
          </a:lstStyle>
          <a:p>
            <a:r>
              <a:rPr lang="fr-FR" dirty="0"/>
              <a:t>Modifiez le style du titre</a:t>
            </a:r>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Espace réservé du texte 5">
            <a:extLst>
              <a:ext uri="{FF2B5EF4-FFF2-40B4-BE49-F238E27FC236}">
                <a16:creationId xmlns:a16="http://schemas.microsoft.com/office/drawing/2014/main" id="{9B233298-5F7F-9287-E70E-EC6D995C955C}"/>
              </a:ext>
            </a:extLst>
          </p:cNvPr>
          <p:cNvSpPr>
            <a:spLocks noGrp="1"/>
          </p:cNvSpPr>
          <p:nvPr>
            <p:ph type="body" sz="quarter" idx="14"/>
          </p:nvPr>
        </p:nvSpPr>
        <p:spPr>
          <a:xfrm>
            <a:off x="766100" y="1222584"/>
            <a:ext cx="9720000" cy="2172046"/>
          </a:xfrm>
        </p:spPr>
        <p:txBody>
          <a:bodyPr>
            <a:noAutofit/>
          </a:bodyPr>
          <a:lstStyle>
            <a:lvl1pPr marL="342900" indent="-342900">
              <a:buClr>
                <a:schemeClr val="accent2"/>
              </a:buClr>
              <a:buFont typeface="Wingdings" panose="05000000000000000000" pitchFamily="2" charset="2"/>
              <a:buChar char="Ø"/>
              <a:defRPr sz="1800"/>
            </a:lvl1pPr>
          </a:lstStyle>
          <a:p>
            <a:pPr lvl="0"/>
            <a:endParaRPr lang="fr-FR" dirty="0"/>
          </a:p>
        </p:txBody>
      </p:sp>
      <p:sp>
        <p:nvSpPr>
          <p:cNvPr id="4" name="Espace réservé du texte 5">
            <a:extLst>
              <a:ext uri="{FF2B5EF4-FFF2-40B4-BE49-F238E27FC236}">
                <a16:creationId xmlns:a16="http://schemas.microsoft.com/office/drawing/2014/main" id="{33D1833B-11C6-C6D1-6E3A-06F4CCB28BEE}"/>
              </a:ext>
            </a:extLst>
          </p:cNvPr>
          <p:cNvSpPr>
            <a:spLocks noGrp="1"/>
          </p:cNvSpPr>
          <p:nvPr>
            <p:ph type="body" sz="quarter" idx="15"/>
          </p:nvPr>
        </p:nvSpPr>
        <p:spPr>
          <a:xfrm>
            <a:off x="515936" y="823602"/>
            <a:ext cx="4762500" cy="368819"/>
          </a:xfrm>
        </p:spPr>
        <p:txBody>
          <a:bodyPr>
            <a:normAutofit/>
          </a:bodyPr>
          <a:lstStyle>
            <a:lvl1pPr marL="0" indent="0">
              <a:buClr>
                <a:schemeClr val="accent2"/>
              </a:buClr>
              <a:buFont typeface="Wingdings" panose="05000000000000000000" pitchFamily="2" charset="2"/>
              <a:buNone/>
              <a:defRPr sz="2000" b="1"/>
            </a:lvl1pPr>
          </a:lstStyle>
          <a:p>
            <a:pPr lvl="0"/>
            <a:endParaRPr lang="fr-FR" dirty="0"/>
          </a:p>
        </p:txBody>
      </p:sp>
      <p:sp>
        <p:nvSpPr>
          <p:cNvPr id="5" name="Espace réservé du texte 5">
            <a:extLst>
              <a:ext uri="{FF2B5EF4-FFF2-40B4-BE49-F238E27FC236}">
                <a16:creationId xmlns:a16="http://schemas.microsoft.com/office/drawing/2014/main" id="{55E7292F-ABB9-9A3C-8A7F-0A2DF1A88FB5}"/>
              </a:ext>
            </a:extLst>
          </p:cNvPr>
          <p:cNvSpPr>
            <a:spLocks noGrp="1"/>
          </p:cNvSpPr>
          <p:nvPr>
            <p:ph type="body" sz="quarter" idx="16"/>
          </p:nvPr>
        </p:nvSpPr>
        <p:spPr>
          <a:xfrm>
            <a:off x="515936" y="3424446"/>
            <a:ext cx="4762500" cy="415565"/>
          </a:xfrm>
        </p:spPr>
        <p:txBody>
          <a:bodyPr>
            <a:normAutofit/>
          </a:bodyPr>
          <a:lstStyle>
            <a:lvl1pPr marL="0" indent="0">
              <a:buClr>
                <a:schemeClr val="accent2"/>
              </a:buClr>
              <a:buFont typeface="Wingdings" panose="05000000000000000000" pitchFamily="2" charset="2"/>
              <a:buNone/>
              <a:defRPr sz="2000" b="1"/>
            </a:lvl1pPr>
          </a:lstStyle>
          <a:p>
            <a:pPr lvl="0"/>
            <a:endParaRPr lang="fr-FR" dirty="0"/>
          </a:p>
        </p:txBody>
      </p:sp>
      <p:sp>
        <p:nvSpPr>
          <p:cNvPr id="7" name="Espace réservé du texte 5">
            <a:extLst>
              <a:ext uri="{FF2B5EF4-FFF2-40B4-BE49-F238E27FC236}">
                <a16:creationId xmlns:a16="http://schemas.microsoft.com/office/drawing/2014/main" id="{24537F5B-78FE-69EA-C004-0AB391F8ED59}"/>
              </a:ext>
            </a:extLst>
          </p:cNvPr>
          <p:cNvSpPr>
            <a:spLocks noGrp="1"/>
          </p:cNvSpPr>
          <p:nvPr>
            <p:ph type="body" sz="quarter" idx="17"/>
          </p:nvPr>
        </p:nvSpPr>
        <p:spPr>
          <a:xfrm>
            <a:off x="766100" y="3863598"/>
            <a:ext cx="9720000" cy="2170800"/>
          </a:xfrm>
        </p:spPr>
        <p:txBody>
          <a:bodyPr>
            <a:normAutofit/>
          </a:bodyPr>
          <a:lstStyle>
            <a:lvl1pPr marL="342900" indent="-342900">
              <a:buClr>
                <a:schemeClr val="accent2"/>
              </a:buClr>
              <a:buFont typeface="Wingdings" panose="05000000000000000000" pitchFamily="2" charset="2"/>
              <a:buChar char="Ø"/>
              <a:defRPr sz="1800"/>
            </a:lvl1pPr>
          </a:lstStyle>
          <a:p>
            <a:pPr lvl="0"/>
            <a:endParaRPr lang="fr-FR" dirty="0"/>
          </a:p>
        </p:txBody>
      </p:sp>
      <p:sp>
        <p:nvSpPr>
          <p:cNvPr id="6" name="Espace réservé du contenu 2">
            <a:extLst>
              <a:ext uri="{FF2B5EF4-FFF2-40B4-BE49-F238E27FC236}">
                <a16:creationId xmlns:a16="http://schemas.microsoft.com/office/drawing/2014/main" id="{380F4012-DCBF-6CE6-DAAC-03430F94F6F0}"/>
              </a:ext>
            </a:extLst>
          </p:cNvPr>
          <p:cNvSpPr>
            <a:spLocks noGrp="1"/>
          </p:cNvSpPr>
          <p:nvPr>
            <p:ph idx="12"/>
          </p:nvPr>
        </p:nvSpPr>
        <p:spPr>
          <a:xfrm>
            <a:off x="515936" y="6278881"/>
            <a:ext cx="6367464" cy="325087"/>
          </a:xfrm>
        </p:spPr>
        <p:txBody>
          <a:bodyPr>
            <a:normAutofit/>
          </a:bodyPr>
          <a:lstStyle>
            <a:lvl1pPr marL="0" indent="0">
              <a:buNone/>
              <a:defRPr sz="1600"/>
            </a:lvl1pPr>
            <a:lvl2pPr>
              <a:defRPr sz="2000"/>
            </a:lvl2pPr>
            <a:lvl3pPr>
              <a:defRPr sz="1800"/>
            </a:lvl3pPr>
            <a:lvl4pPr>
              <a:defRPr sz="1600"/>
            </a:lvl4pPr>
            <a:lvl5pPr>
              <a:defRPr sz="1400"/>
            </a:lvl5pPr>
          </a:lstStyle>
          <a:p>
            <a:pPr lvl="0"/>
            <a:endParaRPr lang="fr-FR" dirty="0"/>
          </a:p>
        </p:txBody>
      </p:sp>
    </p:spTree>
    <p:extLst>
      <p:ext uri="{BB962C8B-B14F-4D97-AF65-F5344CB8AC3E}">
        <p14:creationId xmlns:p14="http://schemas.microsoft.com/office/powerpoint/2010/main" val="19710784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6" y="174474"/>
            <a:ext cx="9110663" cy="567207"/>
          </a:xfrm>
        </p:spPr>
        <p:txBody>
          <a:bodyPr anchor="t">
            <a:normAutofit/>
          </a:bodyPr>
          <a:lstStyle>
            <a:lvl1pPr>
              <a:defRPr sz="2600">
                <a:solidFill>
                  <a:schemeClr val="accent2"/>
                </a:solidFill>
              </a:defRPr>
            </a:lvl1pPr>
          </a:lstStyle>
          <a:p>
            <a:r>
              <a:rPr lang="fr-FR"/>
              <a:t>Modifiez le style du titre</a:t>
            </a:r>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 name="Espace réservé pour une image  10">
            <a:extLst>
              <a:ext uri="{FF2B5EF4-FFF2-40B4-BE49-F238E27FC236}">
                <a16:creationId xmlns:a16="http://schemas.microsoft.com/office/drawing/2014/main" id="{A0E38972-2FCE-7C97-FE28-2D52B223A58D}"/>
              </a:ext>
            </a:extLst>
          </p:cNvPr>
          <p:cNvSpPr>
            <a:spLocks noGrp="1"/>
          </p:cNvSpPr>
          <p:nvPr>
            <p:ph type="pic" sz="quarter" idx="12"/>
          </p:nvPr>
        </p:nvSpPr>
        <p:spPr>
          <a:xfrm>
            <a:off x="427037" y="1187205"/>
            <a:ext cx="5237164" cy="4618800"/>
          </a:xfrm>
        </p:spPr>
        <p:txBody>
          <a:bodyPr/>
          <a:lstStyle>
            <a:lvl1pPr marL="0" indent="0">
              <a:buNone/>
              <a:defRPr/>
            </a:lvl1pPr>
          </a:lstStyle>
          <a:p>
            <a:endParaRPr lang="fr-FR" dirty="0"/>
          </a:p>
        </p:txBody>
      </p:sp>
      <p:sp>
        <p:nvSpPr>
          <p:cNvPr id="4" name="Espace réservé du tableau 3">
            <a:extLst>
              <a:ext uri="{FF2B5EF4-FFF2-40B4-BE49-F238E27FC236}">
                <a16:creationId xmlns:a16="http://schemas.microsoft.com/office/drawing/2014/main" id="{489065A8-C099-4079-A176-EE7EA8478D10}"/>
              </a:ext>
            </a:extLst>
          </p:cNvPr>
          <p:cNvSpPr>
            <a:spLocks noGrp="1"/>
          </p:cNvSpPr>
          <p:nvPr>
            <p:ph type="tbl" sz="quarter" idx="13"/>
          </p:nvPr>
        </p:nvSpPr>
        <p:spPr>
          <a:xfrm>
            <a:off x="5956300" y="1187205"/>
            <a:ext cx="5808663" cy="3213590"/>
          </a:xfrm>
        </p:spPr>
        <p:txBody>
          <a:bodyPr/>
          <a:lstStyle/>
          <a:p>
            <a:endParaRPr lang="fr-FR"/>
          </a:p>
        </p:txBody>
      </p:sp>
      <p:sp>
        <p:nvSpPr>
          <p:cNvPr id="7" name="Espace réservé du texte 6">
            <a:extLst>
              <a:ext uri="{FF2B5EF4-FFF2-40B4-BE49-F238E27FC236}">
                <a16:creationId xmlns:a16="http://schemas.microsoft.com/office/drawing/2014/main" id="{C13A1A9D-ADC1-C2ED-4C82-1CDDFE893C60}"/>
              </a:ext>
            </a:extLst>
          </p:cNvPr>
          <p:cNvSpPr>
            <a:spLocks noGrp="1"/>
          </p:cNvSpPr>
          <p:nvPr>
            <p:ph type="body" sz="quarter" idx="14"/>
          </p:nvPr>
        </p:nvSpPr>
        <p:spPr>
          <a:xfrm>
            <a:off x="6096001" y="6278880"/>
            <a:ext cx="4813300" cy="325088"/>
          </a:xfrm>
        </p:spPr>
        <p:txBody>
          <a:bodyPr>
            <a:normAutofit/>
          </a:bodyPr>
          <a:lstStyle>
            <a:lvl1pPr marL="0" indent="0">
              <a:buNone/>
              <a:defRPr sz="1600"/>
            </a:lvl1pPr>
          </a:lstStyle>
          <a:p>
            <a:pPr lvl="0"/>
            <a:endParaRPr lang="fr-FR" dirty="0"/>
          </a:p>
        </p:txBody>
      </p:sp>
      <p:sp>
        <p:nvSpPr>
          <p:cNvPr id="3" name="Espace réservé du contenu 2">
            <a:extLst>
              <a:ext uri="{FF2B5EF4-FFF2-40B4-BE49-F238E27FC236}">
                <a16:creationId xmlns:a16="http://schemas.microsoft.com/office/drawing/2014/main" id="{05AEE51B-346E-2141-1DCC-07C599F596BE}"/>
              </a:ext>
            </a:extLst>
          </p:cNvPr>
          <p:cNvSpPr>
            <a:spLocks noGrp="1"/>
          </p:cNvSpPr>
          <p:nvPr>
            <p:ph idx="15"/>
          </p:nvPr>
        </p:nvSpPr>
        <p:spPr>
          <a:xfrm>
            <a:off x="515936" y="6278881"/>
            <a:ext cx="5237164" cy="325087"/>
          </a:xfrm>
        </p:spPr>
        <p:txBody>
          <a:bodyPr>
            <a:normAutofit/>
          </a:bodyPr>
          <a:lstStyle>
            <a:lvl1pPr marL="0" indent="0">
              <a:buNone/>
              <a:defRPr sz="1600"/>
            </a:lvl1pPr>
            <a:lvl2pPr>
              <a:defRPr sz="2000"/>
            </a:lvl2pPr>
            <a:lvl3pPr>
              <a:defRPr sz="1800"/>
            </a:lvl3pPr>
            <a:lvl4pPr>
              <a:defRPr sz="1600"/>
            </a:lvl4pPr>
            <a:lvl5pPr>
              <a:defRPr sz="1400"/>
            </a:lvl5pPr>
          </a:lstStyle>
          <a:p>
            <a:pPr lvl="0"/>
            <a:endParaRPr lang="fr-FR" dirty="0"/>
          </a:p>
        </p:txBody>
      </p:sp>
    </p:spTree>
    <p:extLst>
      <p:ext uri="{BB962C8B-B14F-4D97-AF65-F5344CB8AC3E}">
        <p14:creationId xmlns:p14="http://schemas.microsoft.com/office/powerpoint/2010/main" val="1598334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6" y="174474"/>
            <a:ext cx="9110663" cy="567207"/>
          </a:xfrm>
        </p:spPr>
        <p:txBody>
          <a:bodyPr anchor="t">
            <a:normAutofit/>
          </a:bodyPr>
          <a:lstStyle>
            <a:lvl1pPr>
              <a:defRPr sz="2600">
                <a:solidFill>
                  <a:schemeClr val="accent2"/>
                </a:solidFill>
              </a:defRPr>
            </a:lvl1pPr>
          </a:lstStyle>
          <a:p>
            <a:endParaRPr lang="fr-FR" dirty="0"/>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6" name="Espace réservé du texte 5">
            <a:extLst>
              <a:ext uri="{FF2B5EF4-FFF2-40B4-BE49-F238E27FC236}">
                <a16:creationId xmlns:a16="http://schemas.microsoft.com/office/drawing/2014/main" id="{0BCA5A5B-10D0-4048-ECC3-976F79A029D5}"/>
              </a:ext>
            </a:extLst>
          </p:cNvPr>
          <p:cNvSpPr>
            <a:spLocks noGrp="1"/>
          </p:cNvSpPr>
          <p:nvPr>
            <p:ph type="body" sz="quarter" idx="13"/>
          </p:nvPr>
        </p:nvSpPr>
        <p:spPr>
          <a:xfrm>
            <a:off x="515936" y="945229"/>
            <a:ext cx="9986964" cy="5291704"/>
          </a:xfrm>
        </p:spPr>
        <p:txBody>
          <a:bodyPr>
            <a:normAutofit/>
          </a:bodyPr>
          <a:lstStyle>
            <a:lvl1pPr marL="342900" indent="-342900">
              <a:buClr>
                <a:schemeClr val="accent2"/>
              </a:buClr>
              <a:buFont typeface="Wingdings" panose="05000000000000000000" pitchFamily="2" charset="2"/>
              <a:buChar char="Ø"/>
              <a:defRPr sz="1600"/>
            </a:lvl1pPr>
          </a:lstStyle>
          <a:p>
            <a:pPr lvl="0"/>
            <a:endParaRPr lang="fr-FR" dirty="0"/>
          </a:p>
        </p:txBody>
      </p:sp>
      <p:pic>
        <p:nvPicPr>
          <p:cNvPr id="4" name="Graphique 3" descr="Covid-19 avec un remplissage uni">
            <a:extLst>
              <a:ext uri="{FF2B5EF4-FFF2-40B4-BE49-F238E27FC236}">
                <a16:creationId xmlns:a16="http://schemas.microsoft.com/office/drawing/2014/main" id="{5D4FDB2A-9FC7-C2D3-5311-759F1C9006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26599" y="-23818"/>
            <a:ext cx="914400" cy="914400"/>
          </a:xfrm>
          <a:prstGeom prst="rect">
            <a:avLst/>
          </a:prstGeom>
        </p:spPr>
      </p:pic>
      <p:pic>
        <p:nvPicPr>
          <p:cNvPr id="10" name="Graphique 9" descr="Immunité avec un remplissage uni">
            <a:extLst>
              <a:ext uri="{FF2B5EF4-FFF2-40B4-BE49-F238E27FC236}">
                <a16:creationId xmlns:a16="http://schemas.microsoft.com/office/drawing/2014/main" id="{F5380DDA-75F4-1F6F-5E8E-81B3AF88CBFB}"/>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18775" y="7011"/>
            <a:ext cx="914400" cy="914400"/>
          </a:xfrm>
          <a:prstGeom prst="rect">
            <a:avLst/>
          </a:prstGeom>
        </p:spPr>
      </p:pic>
      <p:sp>
        <p:nvSpPr>
          <p:cNvPr id="3" name="Espace réservé du contenu 2">
            <a:extLst>
              <a:ext uri="{FF2B5EF4-FFF2-40B4-BE49-F238E27FC236}">
                <a16:creationId xmlns:a16="http://schemas.microsoft.com/office/drawing/2014/main" id="{98C79D10-010E-D9B9-F4B0-AFB0A2B336CF}"/>
              </a:ext>
            </a:extLst>
          </p:cNvPr>
          <p:cNvSpPr>
            <a:spLocks noGrp="1"/>
          </p:cNvSpPr>
          <p:nvPr>
            <p:ph idx="12"/>
          </p:nvPr>
        </p:nvSpPr>
        <p:spPr>
          <a:xfrm>
            <a:off x="515936" y="6278881"/>
            <a:ext cx="6367464" cy="325087"/>
          </a:xfrm>
        </p:spPr>
        <p:txBody>
          <a:bodyPr>
            <a:normAutofit/>
          </a:bodyPr>
          <a:lstStyle>
            <a:lvl1pPr marL="0" indent="0">
              <a:buNone/>
              <a:defRPr sz="1600"/>
            </a:lvl1pPr>
            <a:lvl2pPr>
              <a:defRPr sz="2000"/>
            </a:lvl2pPr>
            <a:lvl3pPr>
              <a:defRPr sz="1800"/>
            </a:lvl3pPr>
            <a:lvl4pPr>
              <a:defRPr sz="1600"/>
            </a:lvl4pPr>
            <a:lvl5pPr>
              <a:defRPr sz="1400"/>
            </a:lvl5pPr>
          </a:lstStyle>
          <a:p>
            <a:pPr lvl="0"/>
            <a:endParaRPr lang="fr-FR" dirty="0"/>
          </a:p>
        </p:txBody>
      </p:sp>
    </p:spTree>
    <p:extLst>
      <p:ext uri="{BB962C8B-B14F-4D97-AF65-F5344CB8AC3E}">
        <p14:creationId xmlns:p14="http://schemas.microsoft.com/office/powerpoint/2010/main" val="288374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6" y="174474"/>
            <a:ext cx="9110663" cy="567207"/>
          </a:xfrm>
        </p:spPr>
        <p:txBody>
          <a:bodyPr anchor="t">
            <a:normAutofit/>
          </a:bodyPr>
          <a:lstStyle>
            <a:lvl1pPr>
              <a:defRPr sz="2600">
                <a:solidFill>
                  <a:schemeClr val="accent2"/>
                </a:solidFill>
              </a:defRPr>
            </a:lvl1pPr>
          </a:lstStyle>
          <a:p>
            <a:endParaRPr lang="fr-FR" dirty="0"/>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6" name="Espace réservé du texte 5">
            <a:extLst>
              <a:ext uri="{FF2B5EF4-FFF2-40B4-BE49-F238E27FC236}">
                <a16:creationId xmlns:a16="http://schemas.microsoft.com/office/drawing/2014/main" id="{0BCA5A5B-10D0-4048-ECC3-976F79A029D5}"/>
              </a:ext>
            </a:extLst>
          </p:cNvPr>
          <p:cNvSpPr>
            <a:spLocks noGrp="1"/>
          </p:cNvSpPr>
          <p:nvPr>
            <p:ph type="body" sz="quarter" idx="13"/>
          </p:nvPr>
        </p:nvSpPr>
        <p:spPr>
          <a:xfrm>
            <a:off x="515936" y="945229"/>
            <a:ext cx="9986964" cy="5291704"/>
          </a:xfrm>
        </p:spPr>
        <p:txBody>
          <a:bodyPr>
            <a:normAutofit/>
          </a:bodyPr>
          <a:lstStyle>
            <a:lvl1pPr marL="342900" indent="-342900">
              <a:buClr>
                <a:schemeClr val="accent2"/>
              </a:buClr>
              <a:buFont typeface="Wingdings" panose="05000000000000000000" pitchFamily="2" charset="2"/>
              <a:buChar char="Ø"/>
              <a:defRPr sz="1600"/>
            </a:lvl1pPr>
          </a:lstStyle>
          <a:p>
            <a:pPr lvl="0"/>
            <a:endParaRPr lang="fr-FR" dirty="0"/>
          </a:p>
        </p:txBody>
      </p:sp>
      <p:pic>
        <p:nvPicPr>
          <p:cNvPr id="5" name="Graphique 4" descr="Graphique à barres de courbe aplatie de pandémie avec un remplissage uni">
            <a:extLst>
              <a:ext uri="{FF2B5EF4-FFF2-40B4-BE49-F238E27FC236}">
                <a16:creationId xmlns:a16="http://schemas.microsoft.com/office/drawing/2014/main" id="{2E9E0224-CAEE-1B50-CEC6-DC8A03B8A5F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26599" y="15415"/>
            <a:ext cx="914400" cy="914400"/>
          </a:xfrm>
          <a:prstGeom prst="rect">
            <a:avLst/>
          </a:prstGeom>
        </p:spPr>
      </p:pic>
      <p:pic>
        <p:nvPicPr>
          <p:cNvPr id="10" name="Graphique 9" descr="Graphique en secteurs avec un remplissage uni">
            <a:extLst>
              <a:ext uri="{FF2B5EF4-FFF2-40B4-BE49-F238E27FC236}">
                <a16:creationId xmlns:a16="http://schemas.microsoft.com/office/drawing/2014/main" id="{092A3E37-324D-7378-6D73-9EE21D0A37B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02900" y="26584"/>
            <a:ext cx="914400" cy="914400"/>
          </a:xfrm>
          <a:prstGeom prst="rect">
            <a:avLst/>
          </a:prstGeom>
        </p:spPr>
      </p:pic>
      <p:sp>
        <p:nvSpPr>
          <p:cNvPr id="3" name="Espace réservé du contenu 2">
            <a:extLst>
              <a:ext uri="{FF2B5EF4-FFF2-40B4-BE49-F238E27FC236}">
                <a16:creationId xmlns:a16="http://schemas.microsoft.com/office/drawing/2014/main" id="{D478FC8E-B0D1-F647-A927-968CD1D0FA6E}"/>
              </a:ext>
            </a:extLst>
          </p:cNvPr>
          <p:cNvSpPr>
            <a:spLocks noGrp="1"/>
          </p:cNvSpPr>
          <p:nvPr>
            <p:ph idx="12"/>
          </p:nvPr>
        </p:nvSpPr>
        <p:spPr>
          <a:xfrm>
            <a:off x="515936" y="6278881"/>
            <a:ext cx="6367464" cy="325087"/>
          </a:xfrm>
        </p:spPr>
        <p:txBody>
          <a:bodyPr>
            <a:normAutofit/>
          </a:bodyPr>
          <a:lstStyle>
            <a:lvl1pPr marL="0" indent="0">
              <a:buNone/>
              <a:defRPr sz="1600"/>
            </a:lvl1pPr>
            <a:lvl2pPr>
              <a:defRPr sz="2000"/>
            </a:lvl2pPr>
            <a:lvl3pPr>
              <a:defRPr sz="1800"/>
            </a:lvl3pPr>
            <a:lvl4pPr>
              <a:defRPr sz="1600"/>
            </a:lvl4pPr>
            <a:lvl5pPr>
              <a:defRPr sz="1400"/>
            </a:lvl5pPr>
          </a:lstStyle>
          <a:p>
            <a:pPr lvl="0"/>
            <a:endParaRPr lang="fr-FR" dirty="0"/>
          </a:p>
        </p:txBody>
      </p:sp>
    </p:spTree>
    <p:extLst>
      <p:ext uri="{BB962C8B-B14F-4D97-AF65-F5344CB8AC3E}">
        <p14:creationId xmlns:p14="http://schemas.microsoft.com/office/powerpoint/2010/main" val="21673050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6" y="174474"/>
            <a:ext cx="9110663" cy="567207"/>
          </a:xfrm>
        </p:spPr>
        <p:txBody>
          <a:bodyPr anchor="t">
            <a:normAutofit/>
          </a:bodyPr>
          <a:lstStyle>
            <a:lvl1pPr>
              <a:defRPr sz="2600">
                <a:solidFill>
                  <a:schemeClr val="accent2"/>
                </a:solidFill>
              </a:defRPr>
            </a:lvl1pPr>
          </a:lstStyle>
          <a:p>
            <a:endParaRPr lang="fr-FR" dirty="0"/>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6" name="Espace réservé du texte 5">
            <a:extLst>
              <a:ext uri="{FF2B5EF4-FFF2-40B4-BE49-F238E27FC236}">
                <a16:creationId xmlns:a16="http://schemas.microsoft.com/office/drawing/2014/main" id="{0BCA5A5B-10D0-4048-ECC3-976F79A029D5}"/>
              </a:ext>
            </a:extLst>
          </p:cNvPr>
          <p:cNvSpPr>
            <a:spLocks noGrp="1"/>
          </p:cNvSpPr>
          <p:nvPr>
            <p:ph type="body" sz="quarter" idx="13"/>
          </p:nvPr>
        </p:nvSpPr>
        <p:spPr>
          <a:xfrm>
            <a:off x="515936" y="945229"/>
            <a:ext cx="9986964" cy="5291704"/>
          </a:xfrm>
        </p:spPr>
        <p:txBody>
          <a:bodyPr>
            <a:normAutofit/>
          </a:bodyPr>
          <a:lstStyle>
            <a:lvl1pPr marL="285750" indent="-285750">
              <a:lnSpc>
                <a:spcPct val="100000"/>
              </a:lnSpc>
              <a:buClr>
                <a:schemeClr val="accent2"/>
              </a:buClr>
              <a:buFont typeface="Wingdings" panose="05000000000000000000" pitchFamily="2" charset="2"/>
              <a:buChar char="Ø"/>
              <a:defRPr sz="1600"/>
            </a:lvl1pPr>
          </a:lstStyle>
          <a:p>
            <a:pPr lvl="0"/>
            <a:endParaRPr lang="fr-FR" dirty="0"/>
          </a:p>
        </p:txBody>
      </p:sp>
      <p:pic>
        <p:nvPicPr>
          <p:cNvPr id="4" name="Graphique 3" descr="Médical avec un remplissage uni">
            <a:extLst>
              <a:ext uri="{FF2B5EF4-FFF2-40B4-BE49-F238E27FC236}">
                <a16:creationId xmlns:a16="http://schemas.microsoft.com/office/drawing/2014/main" id="{C23D86CB-0EE3-5C0A-44BC-3BE78F48F4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09149" y="63812"/>
            <a:ext cx="793751" cy="793751"/>
          </a:xfrm>
          <a:prstGeom prst="rect">
            <a:avLst/>
          </a:prstGeom>
        </p:spPr>
      </p:pic>
      <p:pic>
        <p:nvPicPr>
          <p:cNvPr id="11" name="Graphique 10" descr="Médecine avec un remplissage uni">
            <a:extLst>
              <a:ext uri="{FF2B5EF4-FFF2-40B4-BE49-F238E27FC236}">
                <a16:creationId xmlns:a16="http://schemas.microsoft.com/office/drawing/2014/main" id="{97C7F357-C709-25F9-5FA7-6EB3AD0FEEF0}"/>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50500" y="77426"/>
            <a:ext cx="793751" cy="793751"/>
          </a:xfrm>
          <a:prstGeom prst="rect">
            <a:avLst/>
          </a:prstGeom>
        </p:spPr>
      </p:pic>
      <p:sp>
        <p:nvSpPr>
          <p:cNvPr id="3" name="Espace réservé du contenu 2">
            <a:extLst>
              <a:ext uri="{FF2B5EF4-FFF2-40B4-BE49-F238E27FC236}">
                <a16:creationId xmlns:a16="http://schemas.microsoft.com/office/drawing/2014/main" id="{EE805EFC-FD16-E45F-D15E-199E1BB7DCBA}"/>
              </a:ext>
            </a:extLst>
          </p:cNvPr>
          <p:cNvSpPr>
            <a:spLocks noGrp="1"/>
          </p:cNvSpPr>
          <p:nvPr>
            <p:ph idx="12"/>
          </p:nvPr>
        </p:nvSpPr>
        <p:spPr>
          <a:xfrm>
            <a:off x="515936" y="6278881"/>
            <a:ext cx="6367464" cy="325087"/>
          </a:xfrm>
        </p:spPr>
        <p:txBody>
          <a:bodyPr>
            <a:normAutofit/>
          </a:bodyPr>
          <a:lstStyle>
            <a:lvl1pPr marL="0" indent="0">
              <a:buNone/>
              <a:defRPr sz="1600"/>
            </a:lvl1pPr>
            <a:lvl2pPr>
              <a:defRPr sz="2000"/>
            </a:lvl2pPr>
            <a:lvl3pPr>
              <a:defRPr sz="1800"/>
            </a:lvl3pPr>
            <a:lvl4pPr>
              <a:defRPr sz="1600"/>
            </a:lvl4pPr>
            <a:lvl5pPr>
              <a:defRPr sz="1400"/>
            </a:lvl5pPr>
          </a:lstStyle>
          <a:p>
            <a:pPr lvl="0"/>
            <a:endParaRPr lang="fr-FR" dirty="0"/>
          </a:p>
        </p:txBody>
      </p:sp>
    </p:spTree>
    <p:extLst>
      <p:ext uri="{BB962C8B-B14F-4D97-AF65-F5344CB8AC3E}">
        <p14:creationId xmlns:p14="http://schemas.microsoft.com/office/powerpoint/2010/main" val="156338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4397F3-0333-0E91-D2E7-58F46B157B2C}"/>
              </a:ext>
            </a:extLst>
          </p:cNvPr>
          <p:cNvSpPr>
            <a:spLocks noGrp="1"/>
          </p:cNvSpPr>
          <p:nvPr>
            <p:ph type="ctrTitle"/>
          </p:nvPr>
        </p:nvSpPr>
        <p:spPr>
          <a:xfrm>
            <a:off x="3191069" y="366584"/>
            <a:ext cx="5321559" cy="2387600"/>
          </a:xfrm>
        </p:spPr>
        <p:txBody>
          <a:bodyPr anchor="b">
            <a:normAutofit/>
          </a:bodyPr>
          <a:lstStyle>
            <a:lvl1pPr algn="l">
              <a:defRPr sz="3000">
                <a:solidFill>
                  <a:schemeClr val="bg1"/>
                </a:solidFill>
              </a:defRPr>
            </a:lvl1pPr>
          </a:lstStyle>
          <a:p>
            <a:r>
              <a:rPr lang="fr-FR"/>
              <a:t>Modifiez le style du titre</a:t>
            </a:r>
            <a:endParaRPr lang="fr-FR" dirty="0"/>
          </a:p>
        </p:txBody>
      </p:sp>
      <p:sp>
        <p:nvSpPr>
          <p:cNvPr id="3" name="Sous-titre 2">
            <a:extLst>
              <a:ext uri="{FF2B5EF4-FFF2-40B4-BE49-F238E27FC236}">
                <a16:creationId xmlns:a16="http://schemas.microsoft.com/office/drawing/2014/main" id="{56D3BA7B-CD00-D457-0F7B-0ED0EAD2B630}"/>
              </a:ext>
            </a:extLst>
          </p:cNvPr>
          <p:cNvSpPr>
            <a:spLocks noGrp="1"/>
          </p:cNvSpPr>
          <p:nvPr>
            <p:ph type="subTitle" idx="1"/>
          </p:nvPr>
        </p:nvSpPr>
        <p:spPr>
          <a:xfrm>
            <a:off x="3191069" y="2846259"/>
            <a:ext cx="5321560" cy="1655762"/>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FR" dirty="0"/>
          </a:p>
        </p:txBody>
      </p:sp>
      <p:pic>
        <p:nvPicPr>
          <p:cNvPr id="12" name="Image 11">
            <a:extLst>
              <a:ext uri="{FF2B5EF4-FFF2-40B4-BE49-F238E27FC236}">
                <a16:creationId xmlns:a16="http://schemas.microsoft.com/office/drawing/2014/main" id="{7271114F-1F43-7D54-E827-FD63640C20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3959" y="4965054"/>
            <a:ext cx="2405741" cy="1604557"/>
          </a:xfrm>
          <a:prstGeom prst="rect">
            <a:avLst/>
          </a:prstGeom>
        </p:spPr>
      </p:pic>
    </p:spTree>
    <p:extLst>
      <p:ext uri="{BB962C8B-B14F-4D97-AF65-F5344CB8AC3E}">
        <p14:creationId xmlns:p14="http://schemas.microsoft.com/office/powerpoint/2010/main" val="13628500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6" y="174474"/>
            <a:ext cx="9110663" cy="567207"/>
          </a:xfrm>
        </p:spPr>
        <p:txBody>
          <a:bodyPr anchor="t">
            <a:normAutofit/>
          </a:bodyPr>
          <a:lstStyle>
            <a:lvl1pPr>
              <a:defRPr sz="2600">
                <a:solidFill>
                  <a:schemeClr val="accent2"/>
                </a:solidFill>
              </a:defRPr>
            </a:lvl1pPr>
          </a:lstStyle>
          <a:p>
            <a:endParaRPr lang="fr-FR" dirty="0"/>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4" name="Graphique 3" descr="Médical avec un remplissage uni">
            <a:extLst>
              <a:ext uri="{FF2B5EF4-FFF2-40B4-BE49-F238E27FC236}">
                <a16:creationId xmlns:a16="http://schemas.microsoft.com/office/drawing/2014/main" id="{C23D86CB-0EE3-5C0A-44BC-3BE78F48F4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09149" y="63812"/>
            <a:ext cx="793751" cy="793751"/>
          </a:xfrm>
          <a:prstGeom prst="rect">
            <a:avLst/>
          </a:prstGeom>
        </p:spPr>
      </p:pic>
      <p:pic>
        <p:nvPicPr>
          <p:cNvPr id="11" name="Graphique 10" descr="Médecine avec un remplissage uni">
            <a:extLst>
              <a:ext uri="{FF2B5EF4-FFF2-40B4-BE49-F238E27FC236}">
                <a16:creationId xmlns:a16="http://schemas.microsoft.com/office/drawing/2014/main" id="{97C7F357-C709-25F9-5FA7-6EB3AD0FEEF0}"/>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50500" y="77426"/>
            <a:ext cx="793751" cy="793751"/>
          </a:xfrm>
          <a:prstGeom prst="rect">
            <a:avLst/>
          </a:prstGeom>
        </p:spPr>
      </p:pic>
      <p:sp>
        <p:nvSpPr>
          <p:cNvPr id="3" name="Espace réservé du contenu 2">
            <a:extLst>
              <a:ext uri="{FF2B5EF4-FFF2-40B4-BE49-F238E27FC236}">
                <a16:creationId xmlns:a16="http://schemas.microsoft.com/office/drawing/2014/main" id="{EE805EFC-FD16-E45F-D15E-199E1BB7DCBA}"/>
              </a:ext>
            </a:extLst>
          </p:cNvPr>
          <p:cNvSpPr>
            <a:spLocks noGrp="1"/>
          </p:cNvSpPr>
          <p:nvPr>
            <p:ph idx="12"/>
          </p:nvPr>
        </p:nvSpPr>
        <p:spPr>
          <a:xfrm>
            <a:off x="515936" y="6278881"/>
            <a:ext cx="6367464" cy="325087"/>
          </a:xfrm>
        </p:spPr>
        <p:txBody>
          <a:bodyPr>
            <a:normAutofit/>
          </a:bodyPr>
          <a:lstStyle>
            <a:lvl1pPr marL="0" indent="0">
              <a:buNone/>
              <a:defRPr sz="1600"/>
            </a:lvl1pPr>
            <a:lvl2pPr>
              <a:defRPr sz="2000"/>
            </a:lvl2pPr>
            <a:lvl3pPr>
              <a:defRPr sz="1800"/>
            </a:lvl3pPr>
            <a:lvl4pPr>
              <a:defRPr sz="1600"/>
            </a:lvl4pPr>
            <a:lvl5pPr>
              <a:defRPr sz="1400"/>
            </a:lvl5pPr>
          </a:lstStyle>
          <a:p>
            <a:pPr lvl="0"/>
            <a:endParaRPr lang="fr-FR" dirty="0"/>
          </a:p>
        </p:txBody>
      </p:sp>
      <p:sp>
        <p:nvSpPr>
          <p:cNvPr id="10" name="Espace réservé du texte 5">
            <a:extLst>
              <a:ext uri="{FF2B5EF4-FFF2-40B4-BE49-F238E27FC236}">
                <a16:creationId xmlns:a16="http://schemas.microsoft.com/office/drawing/2014/main" id="{66A09A34-1AEB-8E9E-24E7-085C50A49B78}"/>
              </a:ext>
            </a:extLst>
          </p:cNvPr>
          <p:cNvSpPr>
            <a:spLocks noGrp="1"/>
          </p:cNvSpPr>
          <p:nvPr>
            <p:ph type="body" sz="quarter" idx="16"/>
          </p:nvPr>
        </p:nvSpPr>
        <p:spPr>
          <a:xfrm>
            <a:off x="515936" y="884480"/>
            <a:ext cx="9986964" cy="366113"/>
          </a:xfrm>
        </p:spPr>
        <p:txBody>
          <a:bodyPr>
            <a:normAutofit/>
          </a:bodyPr>
          <a:lstStyle>
            <a:lvl1pPr marL="285750" indent="-285750">
              <a:lnSpc>
                <a:spcPct val="100000"/>
              </a:lnSpc>
              <a:buClr>
                <a:schemeClr val="accent2"/>
              </a:buClr>
              <a:buFont typeface="Wingdings" panose="05000000000000000000" pitchFamily="2" charset="2"/>
              <a:buChar char="Ø"/>
              <a:defRPr sz="1800" b="1"/>
            </a:lvl1pPr>
          </a:lstStyle>
          <a:p>
            <a:pPr lvl="0"/>
            <a:endParaRPr lang="fr-FR" dirty="0"/>
          </a:p>
        </p:txBody>
      </p:sp>
      <p:sp>
        <p:nvSpPr>
          <p:cNvPr id="13" name="Espace réservé du texte 5">
            <a:extLst>
              <a:ext uri="{FF2B5EF4-FFF2-40B4-BE49-F238E27FC236}">
                <a16:creationId xmlns:a16="http://schemas.microsoft.com/office/drawing/2014/main" id="{45F00086-CF4A-0881-FC1A-65590D98FAC6}"/>
              </a:ext>
            </a:extLst>
          </p:cNvPr>
          <p:cNvSpPr>
            <a:spLocks noGrp="1"/>
          </p:cNvSpPr>
          <p:nvPr>
            <p:ph type="body" sz="quarter" idx="18"/>
          </p:nvPr>
        </p:nvSpPr>
        <p:spPr>
          <a:xfrm>
            <a:off x="515936" y="1211760"/>
            <a:ext cx="10393364" cy="4922309"/>
          </a:xfrm>
        </p:spPr>
        <p:txBody>
          <a:bodyPr>
            <a:normAutofit/>
          </a:bodyPr>
          <a:lstStyle>
            <a:lvl1pPr marL="0" indent="0">
              <a:lnSpc>
                <a:spcPct val="100000"/>
              </a:lnSpc>
              <a:buClr>
                <a:schemeClr val="accent2"/>
              </a:buClr>
              <a:buFont typeface="Wingdings" panose="05000000000000000000" pitchFamily="2" charset="2"/>
              <a:buNone/>
              <a:defRPr sz="1600"/>
            </a:lvl1pPr>
          </a:lstStyle>
          <a:p>
            <a:pPr lvl="0"/>
            <a:endParaRPr lang="fr-FR" dirty="0"/>
          </a:p>
        </p:txBody>
      </p:sp>
    </p:spTree>
    <p:extLst>
      <p:ext uri="{BB962C8B-B14F-4D97-AF65-F5344CB8AC3E}">
        <p14:creationId xmlns:p14="http://schemas.microsoft.com/office/powerpoint/2010/main" val="13148601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6" y="174474"/>
            <a:ext cx="9110663" cy="567207"/>
          </a:xfrm>
        </p:spPr>
        <p:txBody>
          <a:bodyPr anchor="t">
            <a:normAutofit/>
          </a:bodyPr>
          <a:lstStyle>
            <a:lvl1pPr>
              <a:defRPr sz="2600">
                <a:solidFill>
                  <a:schemeClr val="accent2"/>
                </a:solidFill>
              </a:defRPr>
            </a:lvl1pPr>
          </a:lstStyle>
          <a:p>
            <a:endParaRPr lang="fr-FR" dirty="0"/>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4" name="Graphique 3" descr="Médical avec un remplissage uni">
            <a:extLst>
              <a:ext uri="{FF2B5EF4-FFF2-40B4-BE49-F238E27FC236}">
                <a16:creationId xmlns:a16="http://schemas.microsoft.com/office/drawing/2014/main" id="{C23D86CB-0EE3-5C0A-44BC-3BE78F48F4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09149" y="63812"/>
            <a:ext cx="793751" cy="793751"/>
          </a:xfrm>
          <a:prstGeom prst="rect">
            <a:avLst/>
          </a:prstGeom>
        </p:spPr>
      </p:pic>
      <p:pic>
        <p:nvPicPr>
          <p:cNvPr id="11" name="Graphique 10" descr="Médecine avec un remplissage uni">
            <a:extLst>
              <a:ext uri="{FF2B5EF4-FFF2-40B4-BE49-F238E27FC236}">
                <a16:creationId xmlns:a16="http://schemas.microsoft.com/office/drawing/2014/main" id="{97C7F357-C709-25F9-5FA7-6EB3AD0FEEF0}"/>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50500" y="77426"/>
            <a:ext cx="793751" cy="793751"/>
          </a:xfrm>
          <a:prstGeom prst="rect">
            <a:avLst/>
          </a:prstGeom>
        </p:spPr>
      </p:pic>
    </p:spTree>
    <p:extLst>
      <p:ext uri="{BB962C8B-B14F-4D97-AF65-F5344CB8AC3E}">
        <p14:creationId xmlns:p14="http://schemas.microsoft.com/office/powerpoint/2010/main" val="32535200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6" y="174474"/>
            <a:ext cx="9110663" cy="567207"/>
          </a:xfrm>
        </p:spPr>
        <p:txBody>
          <a:bodyPr anchor="t">
            <a:normAutofit/>
          </a:bodyPr>
          <a:lstStyle>
            <a:lvl1pPr>
              <a:defRPr sz="2600">
                <a:solidFill>
                  <a:schemeClr val="accent2"/>
                </a:solidFill>
              </a:defRPr>
            </a:lvl1pPr>
          </a:lstStyle>
          <a:p>
            <a:endParaRPr lang="fr-FR" dirty="0"/>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6" name="Espace réservé du texte 5">
            <a:extLst>
              <a:ext uri="{FF2B5EF4-FFF2-40B4-BE49-F238E27FC236}">
                <a16:creationId xmlns:a16="http://schemas.microsoft.com/office/drawing/2014/main" id="{0BCA5A5B-10D0-4048-ECC3-976F79A029D5}"/>
              </a:ext>
            </a:extLst>
          </p:cNvPr>
          <p:cNvSpPr>
            <a:spLocks noGrp="1"/>
          </p:cNvSpPr>
          <p:nvPr>
            <p:ph type="body" sz="quarter" idx="13"/>
          </p:nvPr>
        </p:nvSpPr>
        <p:spPr>
          <a:xfrm>
            <a:off x="617536" y="984600"/>
            <a:ext cx="4576764" cy="5664984"/>
          </a:xfrm>
        </p:spPr>
        <p:txBody>
          <a:bodyPr>
            <a:normAutofit/>
          </a:bodyPr>
          <a:lstStyle>
            <a:lvl1pPr marL="342900" indent="-342900">
              <a:buClr>
                <a:schemeClr val="accent2"/>
              </a:buClr>
              <a:buFont typeface="Wingdings" panose="05000000000000000000" pitchFamily="2" charset="2"/>
              <a:buChar char="Ø"/>
              <a:defRPr sz="1800"/>
            </a:lvl1pPr>
          </a:lstStyle>
          <a:p>
            <a:pPr lvl="0"/>
            <a:endParaRPr lang="fr-FR" dirty="0"/>
          </a:p>
        </p:txBody>
      </p:sp>
      <p:sp>
        <p:nvSpPr>
          <p:cNvPr id="3" name="Espace réservé du texte 5">
            <a:extLst>
              <a:ext uri="{FF2B5EF4-FFF2-40B4-BE49-F238E27FC236}">
                <a16:creationId xmlns:a16="http://schemas.microsoft.com/office/drawing/2014/main" id="{DCEF1FC2-4090-F3A4-0500-699C4ECCB1A3}"/>
              </a:ext>
            </a:extLst>
          </p:cNvPr>
          <p:cNvSpPr>
            <a:spLocks noGrp="1"/>
          </p:cNvSpPr>
          <p:nvPr>
            <p:ph type="body" sz="quarter" idx="14"/>
          </p:nvPr>
        </p:nvSpPr>
        <p:spPr>
          <a:xfrm>
            <a:off x="6332536" y="950658"/>
            <a:ext cx="4576764" cy="5698926"/>
          </a:xfrm>
        </p:spPr>
        <p:txBody>
          <a:bodyPr>
            <a:normAutofit/>
          </a:bodyPr>
          <a:lstStyle>
            <a:lvl1pPr marL="342900" indent="-342900">
              <a:buClr>
                <a:schemeClr val="accent2"/>
              </a:buClr>
              <a:buFont typeface="Wingdings" panose="05000000000000000000" pitchFamily="2" charset="2"/>
              <a:buChar char="Ø"/>
              <a:defRPr sz="1800"/>
            </a:lvl1pPr>
          </a:lstStyle>
          <a:p>
            <a:pPr lvl="0"/>
            <a:endParaRPr lang="fr-FR" dirty="0"/>
          </a:p>
        </p:txBody>
      </p:sp>
      <p:pic>
        <p:nvPicPr>
          <p:cNvPr id="14" name="Graphique 13" descr="Mille avec un remplissage uni">
            <a:extLst>
              <a:ext uri="{FF2B5EF4-FFF2-40B4-BE49-F238E27FC236}">
                <a16:creationId xmlns:a16="http://schemas.microsoft.com/office/drawing/2014/main" id="{EDDF34B4-F8E2-AFC6-DC91-F61A67E38D5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1535" y="80923"/>
            <a:ext cx="741681" cy="741681"/>
          </a:xfrm>
          <a:prstGeom prst="rect">
            <a:avLst/>
          </a:prstGeom>
        </p:spPr>
      </p:pic>
    </p:spTree>
    <p:extLst>
      <p:ext uri="{BB962C8B-B14F-4D97-AF65-F5344CB8AC3E}">
        <p14:creationId xmlns:p14="http://schemas.microsoft.com/office/powerpoint/2010/main" val="4506943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5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6" y="174474"/>
            <a:ext cx="9110663" cy="567207"/>
          </a:xfrm>
        </p:spPr>
        <p:txBody>
          <a:bodyPr anchor="t">
            <a:normAutofit/>
          </a:bodyPr>
          <a:lstStyle>
            <a:lvl1pPr>
              <a:defRPr sz="2600">
                <a:solidFill>
                  <a:schemeClr val="accent2"/>
                </a:solidFill>
              </a:defRPr>
            </a:lvl1pPr>
          </a:lstStyle>
          <a:p>
            <a:endParaRPr lang="fr-FR" dirty="0"/>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Espace réservé du texte 5">
            <a:extLst>
              <a:ext uri="{FF2B5EF4-FFF2-40B4-BE49-F238E27FC236}">
                <a16:creationId xmlns:a16="http://schemas.microsoft.com/office/drawing/2014/main" id="{DCEF1FC2-4090-F3A4-0500-699C4ECCB1A3}"/>
              </a:ext>
            </a:extLst>
          </p:cNvPr>
          <p:cNvSpPr>
            <a:spLocks noGrp="1"/>
          </p:cNvSpPr>
          <p:nvPr>
            <p:ph type="body" sz="quarter" idx="14"/>
          </p:nvPr>
        </p:nvSpPr>
        <p:spPr>
          <a:xfrm>
            <a:off x="515936" y="950658"/>
            <a:ext cx="9110663" cy="5488779"/>
          </a:xfrm>
        </p:spPr>
        <p:txBody>
          <a:bodyPr>
            <a:normAutofit/>
          </a:bodyPr>
          <a:lstStyle>
            <a:lvl1pPr marL="342900" indent="-342900">
              <a:buClr>
                <a:schemeClr val="accent2"/>
              </a:buClr>
              <a:buFont typeface="Wingdings" panose="05000000000000000000" pitchFamily="2" charset="2"/>
              <a:buChar char="Ø"/>
              <a:defRPr sz="1800"/>
            </a:lvl1pPr>
          </a:lstStyle>
          <a:p>
            <a:pPr lvl="0"/>
            <a:endParaRPr lang="fr-FR" dirty="0"/>
          </a:p>
        </p:txBody>
      </p:sp>
      <p:pic>
        <p:nvPicPr>
          <p:cNvPr id="14" name="Graphique 13" descr="Mille avec un remplissage uni">
            <a:extLst>
              <a:ext uri="{FF2B5EF4-FFF2-40B4-BE49-F238E27FC236}">
                <a16:creationId xmlns:a16="http://schemas.microsoft.com/office/drawing/2014/main" id="{EDDF34B4-F8E2-AFC6-DC91-F61A67E38D5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1535" y="80923"/>
            <a:ext cx="741681" cy="741681"/>
          </a:xfrm>
          <a:prstGeom prst="rect">
            <a:avLst/>
          </a:prstGeom>
        </p:spPr>
      </p:pic>
    </p:spTree>
    <p:extLst>
      <p:ext uri="{BB962C8B-B14F-4D97-AF65-F5344CB8AC3E}">
        <p14:creationId xmlns:p14="http://schemas.microsoft.com/office/powerpoint/2010/main" val="15110395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6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6" y="174474"/>
            <a:ext cx="9110663" cy="567207"/>
          </a:xfrm>
        </p:spPr>
        <p:txBody>
          <a:bodyPr anchor="t">
            <a:normAutofit/>
          </a:bodyPr>
          <a:lstStyle>
            <a:lvl1pPr>
              <a:defRPr sz="2600">
                <a:solidFill>
                  <a:schemeClr val="accent2"/>
                </a:solidFill>
              </a:defRPr>
            </a:lvl1pPr>
          </a:lstStyle>
          <a:p>
            <a:r>
              <a:rPr lang="fr-FR"/>
              <a:t>Modifiez le style du titre</a:t>
            </a:r>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 name="Espace réservé pour une image  10">
            <a:extLst>
              <a:ext uri="{FF2B5EF4-FFF2-40B4-BE49-F238E27FC236}">
                <a16:creationId xmlns:a16="http://schemas.microsoft.com/office/drawing/2014/main" id="{A0E38972-2FCE-7C97-FE28-2D52B223A58D}"/>
              </a:ext>
            </a:extLst>
          </p:cNvPr>
          <p:cNvSpPr>
            <a:spLocks noGrp="1"/>
          </p:cNvSpPr>
          <p:nvPr>
            <p:ph type="pic" sz="quarter" idx="12"/>
          </p:nvPr>
        </p:nvSpPr>
        <p:spPr>
          <a:xfrm>
            <a:off x="515936" y="1663124"/>
            <a:ext cx="5806800" cy="4356000"/>
          </a:xfrm>
        </p:spPr>
        <p:txBody>
          <a:bodyPr/>
          <a:lstStyle>
            <a:lvl1pPr marL="0" indent="0">
              <a:buNone/>
              <a:defRPr/>
            </a:lvl1pPr>
          </a:lstStyle>
          <a:p>
            <a:endParaRPr lang="fr-FR" dirty="0"/>
          </a:p>
        </p:txBody>
      </p:sp>
      <p:sp>
        <p:nvSpPr>
          <p:cNvPr id="3" name="Espace réservé du contenu 2">
            <a:extLst>
              <a:ext uri="{FF2B5EF4-FFF2-40B4-BE49-F238E27FC236}">
                <a16:creationId xmlns:a16="http://schemas.microsoft.com/office/drawing/2014/main" id="{F06A0C30-BE1B-8BB6-C648-7A2B6E8D9E53}"/>
              </a:ext>
            </a:extLst>
          </p:cNvPr>
          <p:cNvSpPr>
            <a:spLocks noGrp="1"/>
          </p:cNvSpPr>
          <p:nvPr>
            <p:ph idx="13"/>
          </p:nvPr>
        </p:nvSpPr>
        <p:spPr>
          <a:xfrm>
            <a:off x="515936" y="6278881"/>
            <a:ext cx="6367464" cy="325087"/>
          </a:xfrm>
        </p:spPr>
        <p:txBody>
          <a:bodyPr>
            <a:normAutofit/>
          </a:bodyPr>
          <a:lstStyle>
            <a:lvl1pPr marL="0" indent="0">
              <a:buNone/>
              <a:defRPr sz="1600"/>
            </a:lvl1pPr>
            <a:lvl2pPr>
              <a:defRPr sz="2000"/>
            </a:lvl2pPr>
            <a:lvl3pPr>
              <a:defRPr sz="1800"/>
            </a:lvl3pPr>
            <a:lvl4pPr>
              <a:defRPr sz="1600"/>
            </a:lvl4pPr>
            <a:lvl5pPr>
              <a:defRPr sz="1400"/>
            </a:lvl5pPr>
          </a:lstStyle>
          <a:p>
            <a:pPr lvl="0"/>
            <a:endParaRPr lang="fr-FR" dirty="0"/>
          </a:p>
        </p:txBody>
      </p:sp>
      <p:sp>
        <p:nvSpPr>
          <p:cNvPr id="5" name="Espace réservé du texte 4">
            <a:extLst>
              <a:ext uri="{FF2B5EF4-FFF2-40B4-BE49-F238E27FC236}">
                <a16:creationId xmlns:a16="http://schemas.microsoft.com/office/drawing/2014/main" id="{8E80F344-4619-6010-70ED-794BD0C9563E}"/>
              </a:ext>
            </a:extLst>
          </p:cNvPr>
          <p:cNvSpPr>
            <a:spLocks noGrp="1"/>
          </p:cNvSpPr>
          <p:nvPr>
            <p:ph type="body" sz="quarter" idx="14"/>
          </p:nvPr>
        </p:nvSpPr>
        <p:spPr>
          <a:xfrm>
            <a:off x="515938" y="863600"/>
            <a:ext cx="10766425" cy="607737"/>
          </a:xfrm>
        </p:spPr>
        <p:txBody>
          <a:bodyPr>
            <a:normAutofit/>
          </a:bodyPr>
          <a:lstStyle>
            <a:lvl1pPr marL="342900" indent="-342900">
              <a:buClr>
                <a:schemeClr val="accent3"/>
              </a:buClr>
              <a:buFont typeface="Wingdings" panose="05000000000000000000" pitchFamily="2" charset="2"/>
              <a:buChar char="Ø"/>
              <a:defRPr sz="2000"/>
            </a:lvl1pPr>
          </a:lstStyle>
          <a:p>
            <a:pPr lvl="0"/>
            <a:endParaRPr lang="fr-FR" dirty="0"/>
          </a:p>
        </p:txBody>
      </p:sp>
      <p:sp>
        <p:nvSpPr>
          <p:cNvPr id="6" name="Espace réservé du texte 4">
            <a:extLst>
              <a:ext uri="{FF2B5EF4-FFF2-40B4-BE49-F238E27FC236}">
                <a16:creationId xmlns:a16="http://schemas.microsoft.com/office/drawing/2014/main" id="{3FB1A38F-BA05-FED9-1DCB-4EB7AD5CA5F6}"/>
              </a:ext>
            </a:extLst>
          </p:cNvPr>
          <p:cNvSpPr>
            <a:spLocks noGrp="1"/>
          </p:cNvSpPr>
          <p:nvPr>
            <p:ph type="body" sz="quarter" idx="15"/>
          </p:nvPr>
        </p:nvSpPr>
        <p:spPr>
          <a:xfrm>
            <a:off x="6477718" y="1663125"/>
            <a:ext cx="5191549" cy="4326132"/>
          </a:xfrm>
        </p:spPr>
        <p:txBody>
          <a:bodyPr>
            <a:normAutofit/>
          </a:bodyPr>
          <a:lstStyle>
            <a:lvl1pPr marL="342900" indent="-342900">
              <a:buClr>
                <a:schemeClr val="accent3"/>
              </a:buClr>
              <a:buFont typeface="Wingdings" panose="05000000000000000000" pitchFamily="2" charset="2"/>
              <a:buChar char="Ø"/>
              <a:defRPr sz="2000"/>
            </a:lvl1pPr>
          </a:lstStyle>
          <a:p>
            <a:pPr lvl="0"/>
            <a:endParaRPr lang="fr-FR" dirty="0"/>
          </a:p>
        </p:txBody>
      </p:sp>
    </p:spTree>
    <p:extLst>
      <p:ext uri="{BB962C8B-B14F-4D97-AF65-F5344CB8AC3E}">
        <p14:creationId xmlns:p14="http://schemas.microsoft.com/office/powerpoint/2010/main" val="23623418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6" y="174474"/>
            <a:ext cx="9110663" cy="567207"/>
          </a:xfrm>
        </p:spPr>
        <p:txBody>
          <a:bodyPr anchor="t">
            <a:normAutofit/>
          </a:bodyPr>
          <a:lstStyle>
            <a:lvl1pPr>
              <a:defRPr sz="2600">
                <a:solidFill>
                  <a:schemeClr val="accent2"/>
                </a:solidFill>
              </a:defRPr>
            </a:lvl1pPr>
          </a:lstStyle>
          <a:p>
            <a:r>
              <a:rPr lang="fr-FR"/>
              <a:t>Modifiez le style du titre</a:t>
            </a:r>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 name="Espace réservé pour une image  10">
            <a:extLst>
              <a:ext uri="{FF2B5EF4-FFF2-40B4-BE49-F238E27FC236}">
                <a16:creationId xmlns:a16="http://schemas.microsoft.com/office/drawing/2014/main" id="{A0E38972-2FCE-7C97-FE28-2D52B223A58D}"/>
              </a:ext>
            </a:extLst>
          </p:cNvPr>
          <p:cNvSpPr>
            <a:spLocks noGrp="1"/>
          </p:cNvSpPr>
          <p:nvPr>
            <p:ph type="pic" sz="quarter" idx="12"/>
          </p:nvPr>
        </p:nvSpPr>
        <p:spPr>
          <a:xfrm>
            <a:off x="515936" y="772510"/>
            <a:ext cx="3941764" cy="5428800"/>
          </a:xfrm>
        </p:spPr>
        <p:txBody>
          <a:bodyPr/>
          <a:lstStyle>
            <a:lvl1pPr marL="0" indent="0">
              <a:buNone/>
              <a:defRPr/>
            </a:lvl1pPr>
          </a:lstStyle>
          <a:p>
            <a:endParaRPr lang="fr-FR" dirty="0"/>
          </a:p>
        </p:txBody>
      </p:sp>
      <p:sp>
        <p:nvSpPr>
          <p:cNvPr id="3" name="Espace réservé pour une image  10">
            <a:extLst>
              <a:ext uri="{FF2B5EF4-FFF2-40B4-BE49-F238E27FC236}">
                <a16:creationId xmlns:a16="http://schemas.microsoft.com/office/drawing/2014/main" id="{BE2315AB-C669-04AF-75DB-B1B9CB9D8C0A}"/>
              </a:ext>
            </a:extLst>
          </p:cNvPr>
          <p:cNvSpPr>
            <a:spLocks noGrp="1"/>
          </p:cNvSpPr>
          <p:nvPr>
            <p:ph type="pic" sz="quarter" idx="13"/>
          </p:nvPr>
        </p:nvSpPr>
        <p:spPr>
          <a:xfrm>
            <a:off x="4710250" y="1042479"/>
            <a:ext cx="7246800" cy="2970000"/>
          </a:xfrm>
        </p:spPr>
        <p:txBody>
          <a:bodyPr/>
          <a:lstStyle>
            <a:lvl1pPr marL="0" indent="0">
              <a:buNone/>
              <a:defRPr/>
            </a:lvl1pPr>
          </a:lstStyle>
          <a:p>
            <a:endParaRPr lang="fr-FR" dirty="0"/>
          </a:p>
        </p:txBody>
      </p:sp>
      <p:sp>
        <p:nvSpPr>
          <p:cNvPr id="4" name="Espace réservé du contenu 2">
            <a:extLst>
              <a:ext uri="{FF2B5EF4-FFF2-40B4-BE49-F238E27FC236}">
                <a16:creationId xmlns:a16="http://schemas.microsoft.com/office/drawing/2014/main" id="{4114FC17-223C-7716-7E06-B84F4DFE6777}"/>
              </a:ext>
            </a:extLst>
          </p:cNvPr>
          <p:cNvSpPr>
            <a:spLocks noGrp="1"/>
          </p:cNvSpPr>
          <p:nvPr>
            <p:ph idx="14"/>
          </p:nvPr>
        </p:nvSpPr>
        <p:spPr>
          <a:xfrm>
            <a:off x="515936" y="6278881"/>
            <a:ext cx="6367464" cy="325087"/>
          </a:xfrm>
        </p:spPr>
        <p:txBody>
          <a:bodyPr>
            <a:normAutofit/>
          </a:bodyPr>
          <a:lstStyle>
            <a:lvl1pPr marL="0" indent="0">
              <a:buNone/>
              <a:defRPr sz="1600"/>
            </a:lvl1pPr>
            <a:lvl2pPr>
              <a:defRPr sz="2000"/>
            </a:lvl2pPr>
            <a:lvl3pPr>
              <a:defRPr sz="1800"/>
            </a:lvl3pPr>
            <a:lvl4pPr>
              <a:defRPr sz="1600"/>
            </a:lvl4pPr>
            <a:lvl5pPr>
              <a:defRPr sz="1400"/>
            </a:lvl5pPr>
          </a:lstStyle>
          <a:p>
            <a:pPr lvl="0"/>
            <a:endParaRPr lang="fr-FR" dirty="0"/>
          </a:p>
        </p:txBody>
      </p:sp>
      <p:sp>
        <p:nvSpPr>
          <p:cNvPr id="6" name="Espace réservé du texte 5">
            <a:extLst>
              <a:ext uri="{FF2B5EF4-FFF2-40B4-BE49-F238E27FC236}">
                <a16:creationId xmlns:a16="http://schemas.microsoft.com/office/drawing/2014/main" id="{676E6510-8026-3464-D7C5-30BB88ACD9B4}"/>
              </a:ext>
            </a:extLst>
          </p:cNvPr>
          <p:cNvSpPr>
            <a:spLocks noGrp="1"/>
          </p:cNvSpPr>
          <p:nvPr>
            <p:ph type="body" sz="quarter" idx="15"/>
          </p:nvPr>
        </p:nvSpPr>
        <p:spPr>
          <a:xfrm>
            <a:off x="4710113" y="4340225"/>
            <a:ext cx="7246937" cy="1763015"/>
          </a:xfrm>
        </p:spPr>
        <p:txBody>
          <a:bodyPr>
            <a:normAutofit/>
          </a:bodyPr>
          <a:lstStyle>
            <a:lvl1pPr marL="228600" indent="-228600">
              <a:buClr>
                <a:schemeClr val="accent3"/>
              </a:buClr>
              <a:buFont typeface="Wingdings" panose="05000000000000000000" pitchFamily="2" charset="2"/>
              <a:buChar char="Ø"/>
              <a:defRPr sz="2000"/>
            </a:lvl1pPr>
          </a:lstStyle>
          <a:p>
            <a:pPr lvl="0"/>
            <a:endParaRPr lang="fr-FR" dirty="0"/>
          </a:p>
        </p:txBody>
      </p:sp>
    </p:spTree>
    <p:extLst>
      <p:ext uri="{BB962C8B-B14F-4D97-AF65-F5344CB8AC3E}">
        <p14:creationId xmlns:p14="http://schemas.microsoft.com/office/powerpoint/2010/main" val="2325522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6" y="174474"/>
            <a:ext cx="9110663" cy="567207"/>
          </a:xfrm>
        </p:spPr>
        <p:txBody>
          <a:bodyPr anchor="t">
            <a:normAutofit/>
          </a:bodyPr>
          <a:lstStyle>
            <a:lvl1pPr>
              <a:defRPr sz="2600">
                <a:solidFill>
                  <a:schemeClr val="accent2"/>
                </a:solidFill>
              </a:defRPr>
            </a:lvl1pPr>
          </a:lstStyle>
          <a:p>
            <a:r>
              <a:rPr lang="fr-FR"/>
              <a:t>Modifiez le style du titre</a:t>
            </a:r>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 name="Espace réservé pour une image  10">
            <a:extLst>
              <a:ext uri="{FF2B5EF4-FFF2-40B4-BE49-F238E27FC236}">
                <a16:creationId xmlns:a16="http://schemas.microsoft.com/office/drawing/2014/main" id="{A0E38972-2FCE-7C97-FE28-2D52B223A58D}"/>
              </a:ext>
            </a:extLst>
          </p:cNvPr>
          <p:cNvSpPr>
            <a:spLocks noGrp="1"/>
          </p:cNvSpPr>
          <p:nvPr>
            <p:ph type="pic" sz="quarter" idx="12"/>
          </p:nvPr>
        </p:nvSpPr>
        <p:spPr>
          <a:xfrm>
            <a:off x="153347" y="1912961"/>
            <a:ext cx="5860252" cy="3844800"/>
          </a:xfrm>
        </p:spPr>
        <p:txBody>
          <a:bodyPr/>
          <a:lstStyle>
            <a:lvl1pPr marL="0" indent="0">
              <a:buNone/>
              <a:defRPr/>
            </a:lvl1pPr>
          </a:lstStyle>
          <a:p>
            <a:endParaRPr lang="fr-FR" dirty="0"/>
          </a:p>
        </p:txBody>
      </p:sp>
      <p:sp>
        <p:nvSpPr>
          <p:cNvPr id="3" name="Espace réservé pour une image  10">
            <a:extLst>
              <a:ext uri="{FF2B5EF4-FFF2-40B4-BE49-F238E27FC236}">
                <a16:creationId xmlns:a16="http://schemas.microsoft.com/office/drawing/2014/main" id="{BE2315AB-C669-04AF-75DB-B1B9CB9D8C0A}"/>
              </a:ext>
            </a:extLst>
          </p:cNvPr>
          <p:cNvSpPr>
            <a:spLocks noGrp="1"/>
          </p:cNvSpPr>
          <p:nvPr>
            <p:ph type="pic" sz="quarter" idx="13"/>
          </p:nvPr>
        </p:nvSpPr>
        <p:spPr>
          <a:xfrm>
            <a:off x="6205696" y="1912961"/>
            <a:ext cx="5860249" cy="3844800"/>
          </a:xfrm>
        </p:spPr>
        <p:txBody>
          <a:bodyPr/>
          <a:lstStyle>
            <a:lvl1pPr marL="0" indent="0">
              <a:buNone/>
              <a:defRPr/>
            </a:lvl1pPr>
          </a:lstStyle>
          <a:p>
            <a:endParaRPr lang="fr-FR" dirty="0"/>
          </a:p>
        </p:txBody>
      </p:sp>
      <p:sp>
        <p:nvSpPr>
          <p:cNvPr id="4" name="Espace réservé du contenu 2">
            <a:extLst>
              <a:ext uri="{FF2B5EF4-FFF2-40B4-BE49-F238E27FC236}">
                <a16:creationId xmlns:a16="http://schemas.microsoft.com/office/drawing/2014/main" id="{BBBEE145-BAE7-00FE-EB3A-394C03FFB221}"/>
              </a:ext>
            </a:extLst>
          </p:cNvPr>
          <p:cNvSpPr>
            <a:spLocks noGrp="1"/>
          </p:cNvSpPr>
          <p:nvPr>
            <p:ph idx="14"/>
          </p:nvPr>
        </p:nvSpPr>
        <p:spPr>
          <a:xfrm>
            <a:off x="515936" y="6278881"/>
            <a:ext cx="6367464" cy="325087"/>
          </a:xfrm>
        </p:spPr>
        <p:txBody>
          <a:bodyPr>
            <a:normAutofit/>
          </a:bodyPr>
          <a:lstStyle>
            <a:lvl1pPr marL="0" indent="0">
              <a:buNone/>
              <a:defRPr sz="1600"/>
            </a:lvl1pPr>
            <a:lvl2pPr>
              <a:defRPr sz="2000"/>
            </a:lvl2pPr>
            <a:lvl3pPr>
              <a:defRPr sz="1800"/>
            </a:lvl3pPr>
            <a:lvl4pPr>
              <a:defRPr sz="1600"/>
            </a:lvl4pPr>
            <a:lvl5pPr>
              <a:defRPr sz="1400"/>
            </a:lvl5pPr>
          </a:lstStyle>
          <a:p>
            <a:pPr lvl="0"/>
            <a:endParaRPr lang="fr-FR" dirty="0"/>
          </a:p>
        </p:txBody>
      </p:sp>
      <p:sp>
        <p:nvSpPr>
          <p:cNvPr id="5" name="Espace réservé du texte 5">
            <a:extLst>
              <a:ext uri="{FF2B5EF4-FFF2-40B4-BE49-F238E27FC236}">
                <a16:creationId xmlns:a16="http://schemas.microsoft.com/office/drawing/2014/main" id="{00A7378D-D84B-7F82-D34E-A2B72078714E}"/>
              </a:ext>
            </a:extLst>
          </p:cNvPr>
          <p:cNvSpPr>
            <a:spLocks noGrp="1"/>
          </p:cNvSpPr>
          <p:nvPr>
            <p:ph type="body" sz="quarter" idx="15"/>
          </p:nvPr>
        </p:nvSpPr>
        <p:spPr>
          <a:xfrm>
            <a:off x="515936" y="958198"/>
            <a:ext cx="10440064" cy="774502"/>
          </a:xfrm>
        </p:spPr>
        <p:txBody>
          <a:bodyPr>
            <a:normAutofit/>
          </a:bodyPr>
          <a:lstStyle>
            <a:lvl1pPr marL="228600" indent="-228600">
              <a:buClr>
                <a:schemeClr val="accent3"/>
              </a:buClr>
              <a:buFont typeface="Wingdings" panose="05000000000000000000" pitchFamily="2" charset="2"/>
              <a:buChar char="Ø"/>
              <a:defRPr sz="2000"/>
            </a:lvl1pPr>
          </a:lstStyle>
          <a:p>
            <a:endParaRPr lang="fr-FR" dirty="0"/>
          </a:p>
        </p:txBody>
      </p:sp>
    </p:spTree>
    <p:extLst>
      <p:ext uri="{BB962C8B-B14F-4D97-AF65-F5344CB8AC3E}">
        <p14:creationId xmlns:p14="http://schemas.microsoft.com/office/powerpoint/2010/main" val="39755770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82B7A1-4FED-C40E-D542-1A6DA48EE2DF}"/>
              </a:ext>
            </a:extLst>
          </p:cNvPr>
          <p:cNvSpPr>
            <a:spLocks noGrp="1"/>
          </p:cNvSpPr>
          <p:nvPr>
            <p:ph type="title"/>
          </p:nvPr>
        </p:nvSpPr>
        <p:spPr>
          <a:xfrm>
            <a:off x="838200" y="365125"/>
            <a:ext cx="10515600" cy="688975"/>
          </a:xfrm>
        </p:spPr>
        <p:txBody>
          <a:bodyPr/>
          <a:lstStyle/>
          <a:p>
            <a:r>
              <a:rPr lang="fr-FR" dirty="0"/>
              <a:t>Modifiez le style du titre</a:t>
            </a:r>
          </a:p>
        </p:txBody>
      </p:sp>
      <p:sp>
        <p:nvSpPr>
          <p:cNvPr id="3" name="Espace réservé de la date 2">
            <a:extLst>
              <a:ext uri="{FF2B5EF4-FFF2-40B4-BE49-F238E27FC236}">
                <a16:creationId xmlns:a16="http://schemas.microsoft.com/office/drawing/2014/main" id="{368AA134-E678-1592-8DC1-98859B6407E5}"/>
              </a:ext>
            </a:extLst>
          </p:cNvPr>
          <p:cNvSpPr>
            <a:spLocks noGrp="1"/>
          </p:cNvSpPr>
          <p:nvPr>
            <p:ph type="dt" sz="half" idx="10"/>
          </p:nvPr>
        </p:nvSpPr>
        <p:spPr/>
        <p:txBody>
          <a:bodyPr/>
          <a:lstStyle/>
          <a:p>
            <a:fld id="{C90EFBF4-F74D-452F-BF42-D3FC7787D71B}" type="datetimeFigureOut">
              <a:rPr lang="fr-FR" smtClean="0"/>
              <a:t>06/08/2024</a:t>
            </a:fld>
            <a:endParaRPr lang="fr-FR"/>
          </a:p>
        </p:txBody>
      </p:sp>
      <p:sp>
        <p:nvSpPr>
          <p:cNvPr id="4" name="Espace réservé du pied de page 3">
            <a:extLst>
              <a:ext uri="{FF2B5EF4-FFF2-40B4-BE49-F238E27FC236}">
                <a16:creationId xmlns:a16="http://schemas.microsoft.com/office/drawing/2014/main" id="{9223E275-13F0-F7B1-5195-CB978ACD86E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D80C665-7AF1-4066-6072-26491F1F8C08}"/>
              </a:ext>
            </a:extLst>
          </p:cNvPr>
          <p:cNvSpPr>
            <a:spLocks noGrp="1"/>
          </p:cNvSpPr>
          <p:nvPr>
            <p:ph type="sldNum" sz="quarter" idx="12"/>
          </p:nvPr>
        </p:nvSpPr>
        <p:spPr/>
        <p:txBody>
          <a:bodyPr/>
          <a:lstStyle/>
          <a:p>
            <a:fld id="{6E0FAE4E-EFEB-4760-BB3B-054BAD02EE80}" type="slidenum">
              <a:rPr lang="fr-FR" smtClean="0"/>
              <a:t>‹N°›</a:t>
            </a:fld>
            <a:endParaRPr lang="fr-FR"/>
          </a:p>
        </p:txBody>
      </p:sp>
      <p:sp>
        <p:nvSpPr>
          <p:cNvPr id="7" name="Espace réservé du texte 6">
            <a:extLst>
              <a:ext uri="{FF2B5EF4-FFF2-40B4-BE49-F238E27FC236}">
                <a16:creationId xmlns:a16="http://schemas.microsoft.com/office/drawing/2014/main" id="{7BBC2F52-1D4A-1426-364F-D2EB7A794055}"/>
              </a:ext>
            </a:extLst>
          </p:cNvPr>
          <p:cNvSpPr>
            <a:spLocks noGrp="1"/>
          </p:cNvSpPr>
          <p:nvPr>
            <p:ph type="body" sz="quarter" idx="13"/>
          </p:nvPr>
        </p:nvSpPr>
        <p:spPr>
          <a:xfrm>
            <a:off x="838200" y="1422400"/>
            <a:ext cx="6096000" cy="48006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9" name="Espace réservé pour une image  8">
            <a:extLst>
              <a:ext uri="{FF2B5EF4-FFF2-40B4-BE49-F238E27FC236}">
                <a16:creationId xmlns:a16="http://schemas.microsoft.com/office/drawing/2014/main" id="{75736B3E-6708-B437-8338-8E935C1AA7B1}"/>
              </a:ext>
            </a:extLst>
          </p:cNvPr>
          <p:cNvSpPr>
            <a:spLocks noGrp="1"/>
          </p:cNvSpPr>
          <p:nvPr>
            <p:ph type="pic" sz="quarter" idx="14"/>
          </p:nvPr>
        </p:nvSpPr>
        <p:spPr>
          <a:xfrm>
            <a:off x="7277100" y="1422400"/>
            <a:ext cx="4076700" cy="4711700"/>
          </a:xfrm>
        </p:spPr>
        <p:txBody>
          <a:bodyPr/>
          <a:lstStyle/>
          <a:p>
            <a:endParaRPr lang="fr-FR"/>
          </a:p>
        </p:txBody>
      </p:sp>
    </p:spTree>
    <p:extLst>
      <p:ext uri="{BB962C8B-B14F-4D97-AF65-F5344CB8AC3E}">
        <p14:creationId xmlns:p14="http://schemas.microsoft.com/office/powerpoint/2010/main" val="22844504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D2132484-09C8-25D2-BD50-CBC45AA48274}"/>
              </a:ext>
            </a:extLst>
          </p:cNvPr>
          <p:cNvSpPr/>
          <p:nvPr userDrawn="1"/>
        </p:nvSpPr>
        <p:spPr>
          <a:xfrm>
            <a:off x="7496175" y="842629"/>
            <a:ext cx="3009900" cy="7323137"/>
          </a:xfrm>
          <a:prstGeom prst="roundRect">
            <a:avLst/>
          </a:prstGeom>
          <a:blipFill dpi="0" rotWithShape="1">
            <a:blip r:embed="rId2">
              <a:extLst>
                <a:ext uri="{28A0092B-C50C-407E-A947-70E740481C1C}">
                  <a14:useLocalDpi xmlns:a14="http://schemas.microsoft.com/office/drawing/2010/main" val="0"/>
                </a:ext>
              </a:extLst>
            </a:blip>
            <a:srcRect/>
            <a:stretch>
              <a:fillRect l="-56287" t="-5090" r="-33449" b="-3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8" y="842629"/>
            <a:ext cx="3492500" cy="1227471"/>
          </a:xfrm>
        </p:spPr>
        <p:txBody>
          <a:bodyPr anchor="t">
            <a:normAutofit/>
          </a:bodyPr>
          <a:lstStyle>
            <a:lvl1pPr>
              <a:defRPr sz="2600">
                <a:solidFill>
                  <a:schemeClr val="accent2"/>
                </a:solidFill>
              </a:defRPr>
            </a:lvl1pPr>
          </a:lstStyle>
          <a:p>
            <a:r>
              <a:rPr lang="fr-FR"/>
              <a:t>Modifiez le style du titre</a:t>
            </a:r>
          </a:p>
        </p:txBody>
      </p:sp>
      <p:sp>
        <p:nvSpPr>
          <p:cNvPr id="3" name="Espace réservé du contenu 2">
            <a:extLst>
              <a:ext uri="{FF2B5EF4-FFF2-40B4-BE49-F238E27FC236}">
                <a16:creationId xmlns:a16="http://schemas.microsoft.com/office/drawing/2014/main" id="{21DBBBB3-A0ED-ACBB-5303-8B6A4F4CADF0}"/>
              </a:ext>
            </a:extLst>
          </p:cNvPr>
          <p:cNvSpPr>
            <a:spLocks noGrp="1"/>
          </p:cNvSpPr>
          <p:nvPr>
            <p:ph idx="1"/>
          </p:nvPr>
        </p:nvSpPr>
        <p:spPr>
          <a:xfrm>
            <a:off x="515938" y="2142934"/>
            <a:ext cx="5400675" cy="4351338"/>
          </a:xfrm>
        </p:spPr>
        <p:txBody>
          <a:bodyPr/>
          <a:lstStyle>
            <a:lvl1pPr>
              <a:defRPr sz="2400"/>
            </a:lvl1pPr>
            <a:lvl2pPr>
              <a:defRPr sz="2000"/>
            </a:lvl2pPr>
            <a:lvl3pPr>
              <a:defRPr sz="1800"/>
            </a:lvl3pPr>
            <a:lvl4pPr>
              <a:defRPr sz="1600"/>
            </a:lvl4pPr>
            <a:lvl5pPr>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6" name="Espace réservé du numéro de diapositive 5">
            <a:extLst>
              <a:ext uri="{FF2B5EF4-FFF2-40B4-BE49-F238E27FC236}">
                <a16:creationId xmlns:a16="http://schemas.microsoft.com/office/drawing/2014/main" id="{65CDBCBC-CC41-B16A-D37B-07BFF60EA616}"/>
              </a:ext>
            </a:extLst>
          </p:cNvPr>
          <p:cNvSpPr>
            <a:spLocks noGrp="1"/>
          </p:cNvSpPr>
          <p:nvPr>
            <p:ph type="sldNum" sz="quarter" idx="12"/>
          </p:nvPr>
        </p:nvSpPr>
        <p:spPr>
          <a:xfrm>
            <a:off x="9359900" y="3177192"/>
            <a:ext cx="2743200" cy="365125"/>
          </a:xfrm>
        </p:spPr>
        <p:txBody>
          <a:bodyPr/>
          <a:lstStyle/>
          <a:p>
            <a:fld id="{6E0FAE4E-EFEB-4760-BB3B-054BAD02EE80}" type="slidenum">
              <a:rPr lang="fr-FR" smtClean="0"/>
              <a:t>‹N°›</a:t>
            </a:fld>
            <a:endParaRPr lang="fr-FR"/>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5" name="Espace réservé pour une image  10">
            <a:extLst>
              <a:ext uri="{FF2B5EF4-FFF2-40B4-BE49-F238E27FC236}">
                <a16:creationId xmlns:a16="http://schemas.microsoft.com/office/drawing/2014/main" id="{A12CB886-6573-DFC1-F218-973E423FFB3C}"/>
              </a:ext>
            </a:extLst>
          </p:cNvPr>
          <p:cNvSpPr>
            <a:spLocks noGrp="1"/>
          </p:cNvSpPr>
          <p:nvPr>
            <p:ph type="pic" sz="quarter" idx="13"/>
          </p:nvPr>
        </p:nvSpPr>
        <p:spPr>
          <a:xfrm>
            <a:off x="9728201" y="-673100"/>
            <a:ext cx="2743201" cy="3527538"/>
          </a:xfrm>
          <a:prstGeom prst="roundRect">
            <a:avLst>
              <a:gd name="adj" fmla="val 18754"/>
            </a:avLst>
          </a:prstGeom>
        </p:spPr>
        <p:txBody>
          <a:bodyPr/>
          <a:lstStyle/>
          <a:p>
            <a:r>
              <a:rPr lang="fr-FR"/>
              <a:t>Cliquez sur l'icône pour ajouter une image</a:t>
            </a:r>
          </a:p>
        </p:txBody>
      </p:sp>
    </p:spTree>
    <p:extLst>
      <p:ext uri="{BB962C8B-B14F-4D97-AF65-F5344CB8AC3E}">
        <p14:creationId xmlns:p14="http://schemas.microsoft.com/office/powerpoint/2010/main" val="14252292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9EBC1F-A0B4-B87A-15B0-0DCB607EFEF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051D386-6DCD-79C5-5EF3-AA19623956A5}"/>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BF99D819-279D-57A0-FECE-EE68F090DA97}"/>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1BD617F-42A3-4076-B6A7-8ABAC031D856}"/>
              </a:ext>
            </a:extLst>
          </p:cNvPr>
          <p:cNvSpPr>
            <a:spLocks noGrp="1"/>
          </p:cNvSpPr>
          <p:nvPr>
            <p:ph type="dt" sz="half" idx="10"/>
          </p:nvPr>
        </p:nvSpPr>
        <p:spPr/>
        <p:txBody>
          <a:bodyPr/>
          <a:lstStyle/>
          <a:p>
            <a:fld id="{C90EFBF4-F74D-452F-BF42-D3FC7787D71B}" type="datetimeFigureOut">
              <a:rPr lang="fr-FR" smtClean="0"/>
              <a:t>06/08/2024</a:t>
            </a:fld>
            <a:endParaRPr lang="fr-FR"/>
          </a:p>
        </p:txBody>
      </p:sp>
      <p:sp>
        <p:nvSpPr>
          <p:cNvPr id="6" name="Espace réservé du pied de page 5">
            <a:extLst>
              <a:ext uri="{FF2B5EF4-FFF2-40B4-BE49-F238E27FC236}">
                <a16:creationId xmlns:a16="http://schemas.microsoft.com/office/drawing/2014/main" id="{F7BF95B9-9A7E-B7A8-A653-E9160FDCD30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C15EC84-BC4F-5D1D-4198-376D8DD6F74B}"/>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4292205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B027ED-DDC8-560C-CEB1-BF18D13C0A44}"/>
              </a:ext>
            </a:extLst>
          </p:cNvPr>
          <p:cNvSpPr>
            <a:spLocks noGrp="1"/>
          </p:cNvSpPr>
          <p:nvPr>
            <p:ph type="title"/>
          </p:nvPr>
        </p:nvSpPr>
        <p:spPr>
          <a:xfrm>
            <a:off x="551931" y="1262322"/>
            <a:ext cx="10515600" cy="1685957"/>
          </a:xfrm>
        </p:spPr>
        <p:txBody>
          <a:bodyPr anchor="b">
            <a:normAutofit/>
          </a:bodyPr>
          <a:lstStyle>
            <a:lvl1pPr algn="ctr">
              <a:defRPr sz="3600">
                <a:solidFill>
                  <a:schemeClr val="bg1"/>
                </a:solidFill>
              </a:defRPr>
            </a:lvl1pPr>
          </a:lstStyle>
          <a:p>
            <a:r>
              <a:rPr lang="fr-FR"/>
              <a:t>Modifiez le style du titre</a:t>
            </a:r>
            <a:endParaRPr lang="fr-FR" dirty="0"/>
          </a:p>
        </p:txBody>
      </p:sp>
      <p:sp>
        <p:nvSpPr>
          <p:cNvPr id="3" name="Espace réservé du texte 2">
            <a:extLst>
              <a:ext uri="{FF2B5EF4-FFF2-40B4-BE49-F238E27FC236}">
                <a16:creationId xmlns:a16="http://schemas.microsoft.com/office/drawing/2014/main" id="{7271A31D-F8F8-148D-0FC4-5BECCFCC03D2}"/>
              </a:ext>
            </a:extLst>
          </p:cNvPr>
          <p:cNvSpPr>
            <a:spLocks noGrp="1"/>
          </p:cNvSpPr>
          <p:nvPr>
            <p:ph type="body" idx="1"/>
          </p:nvPr>
        </p:nvSpPr>
        <p:spPr>
          <a:xfrm>
            <a:off x="551931" y="3152127"/>
            <a:ext cx="10515600" cy="1500187"/>
          </a:xfrm>
        </p:spPr>
        <p:txBody>
          <a:bodyPr>
            <a:normAutofit/>
          </a:bodyPr>
          <a:lstStyle>
            <a:lvl1pPr marL="0" indent="0" algn="ctr">
              <a:buNone/>
              <a:defRPr sz="18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pic>
        <p:nvPicPr>
          <p:cNvPr id="8" name="Image 7">
            <a:extLst>
              <a:ext uri="{FF2B5EF4-FFF2-40B4-BE49-F238E27FC236}">
                <a16:creationId xmlns:a16="http://schemas.microsoft.com/office/drawing/2014/main" id="{A1AF96D2-30DF-C7E9-52CB-809A5796E9C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962048" y="5342842"/>
            <a:ext cx="1907970" cy="1272560"/>
          </a:xfrm>
          <a:prstGeom prst="rect">
            <a:avLst/>
          </a:prstGeom>
        </p:spPr>
      </p:pic>
    </p:spTree>
    <p:extLst>
      <p:ext uri="{BB962C8B-B14F-4D97-AF65-F5344CB8AC3E}">
        <p14:creationId xmlns:p14="http://schemas.microsoft.com/office/powerpoint/2010/main" val="402249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A3C578-B7FE-2C50-CF4A-B5B3562E72B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182A8AE-4BF9-0F89-3467-3066FE3FF84D}"/>
              </a:ext>
            </a:extLst>
          </p:cNvPr>
          <p:cNvSpPr>
            <a:spLocks noGrp="1"/>
          </p:cNvSpPr>
          <p:nvPr>
            <p:ph type="dt" sz="half" idx="10"/>
          </p:nvPr>
        </p:nvSpPr>
        <p:spPr/>
        <p:txBody>
          <a:bodyPr/>
          <a:lstStyle/>
          <a:p>
            <a:fld id="{C90EFBF4-F74D-452F-BF42-D3FC7787D71B}" type="datetimeFigureOut">
              <a:rPr lang="fr-FR" smtClean="0"/>
              <a:t>06/08/2024</a:t>
            </a:fld>
            <a:endParaRPr lang="fr-FR"/>
          </a:p>
        </p:txBody>
      </p:sp>
      <p:sp>
        <p:nvSpPr>
          <p:cNvPr id="4" name="Espace réservé du pied de page 3">
            <a:extLst>
              <a:ext uri="{FF2B5EF4-FFF2-40B4-BE49-F238E27FC236}">
                <a16:creationId xmlns:a16="http://schemas.microsoft.com/office/drawing/2014/main" id="{450D1294-E85B-654F-FED9-F74D2EC23A4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D87EBA8-BD36-9B8F-D352-D14C4C93259D}"/>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35579959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V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4B7A249-7156-DA1C-2F8F-E710827EA928}"/>
              </a:ext>
            </a:extLst>
          </p:cNvPr>
          <p:cNvSpPr>
            <a:spLocks noGrp="1"/>
          </p:cNvSpPr>
          <p:nvPr>
            <p:ph type="dt" sz="half" idx="10"/>
          </p:nvPr>
        </p:nvSpPr>
        <p:spPr/>
        <p:txBody>
          <a:bodyPr/>
          <a:lstStyle/>
          <a:p>
            <a:fld id="{C90EFBF4-F74D-452F-BF42-D3FC7787D71B}" type="datetimeFigureOut">
              <a:rPr lang="fr-FR" smtClean="0"/>
              <a:t>06/08/2024</a:t>
            </a:fld>
            <a:endParaRPr lang="fr-FR"/>
          </a:p>
        </p:txBody>
      </p:sp>
      <p:sp>
        <p:nvSpPr>
          <p:cNvPr id="3" name="Espace réservé du pied de page 2">
            <a:extLst>
              <a:ext uri="{FF2B5EF4-FFF2-40B4-BE49-F238E27FC236}">
                <a16:creationId xmlns:a16="http://schemas.microsoft.com/office/drawing/2014/main" id="{B5A93177-FAFB-C74D-DD77-B077695F219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A13FC09D-E5F1-CC92-4CAF-47BF6551693A}"/>
              </a:ext>
            </a:extLst>
          </p:cNvPr>
          <p:cNvSpPr>
            <a:spLocks noGrp="1"/>
          </p:cNvSpPr>
          <p:nvPr>
            <p:ph type="sldNum" sz="quarter" idx="12"/>
          </p:nvPr>
        </p:nvSpPr>
        <p:spPr/>
        <p:txBody>
          <a:bodyPr/>
          <a:lstStyle/>
          <a:p>
            <a:fld id="{6E0FAE4E-EFEB-4760-BB3B-054BAD02EE80}" type="slidenum">
              <a:rPr lang="fr-FR" smtClean="0"/>
              <a:t>‹N°›</a:t>
            </a:fld>
            <a:endParaRPr lang="fr-FR"/>
          </a:p>
        </p:txBody>
      </p:sp>
      <p:pic>
        <p:nvPicPr>
          <p:cNvPr id="6" name="Image 5">
            <a:extLst>
              <a:ext uri="{FF2B5EF4-FFF2-40B4-BE49-F238E27FC236}">
                <a16:creationId xmlns:a16="http://schemas.microsoft.com/office/drawing/2014/main" id="{D39020D9-8F93-F0F0-484E-6AE9960A74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0507" y="2132954"/>
            <a:ext cx="2914294" cy="1943746"/>
          </a:xfrm>
          <a:prstGeom prst="rect">
            <a:avLst/>
          </a:prstGeom>
        </p:spPr>
      </p:pic>
      <p:cxnSp>
        <p:nvCxnSpPr>
          <p:cNvPr id="8" name="Connecteur droit 7">
            <a:extLst>
              <a:ext uri="{FF2B5EF4-FFF2-40B4-BE49-F238E27FC236}">
                <a16:creationId xmlns:a16="http://schemas.microsoft.com/office/drawing/2014/main" id="{06A56E16-96F0-6A25-3D84-AB0D66FA2A13}"/>
              </a:ext>
            </a:extLst>
          </p:cNvPr>
          <p:cNvCxnSpPr/>
          <p:nvPr userDrawn="1"/>
        </p:nvCxnSpPr>
        <p:spPr>
          <a:xfrm>
            <a:off x="7200900" y="2603500"/>
            <a:ext cx="0" cy="1346200"/>
          </a:xfrm>
          <a:prstGeom prst="line">
            <a:avLst/>
          </a:prstGeom>
          <a:ln>
            <a:solidFill>
              <a:schemeClr val="accent3"/>
            </a:solidFill>
          </a:ln>
        </p:spPr>
        <p:style>
          <a:lnRef idx="1">
            <a:schemeClr val="accent2"/>
          </a:lnRef>
          <a:fillRef idx="0">
            <a:schemeClr val="accent2"/>
          </a:fillRef>
          <a:effectRef idx="0">
            <a:schemeClr val="accent2"/>
          </a:effectRef>
          <a:fontRef idx="minor">
            <a:schemeClr val="tx1"/>
          </a:fontRef>
        </p:style>
      </p:cxnSp>
      <p:sp>
        <p:nvSpPr>
          <p:cNvPr id="9" name="ZoneTexte 8">
            <a:extLst>
              <a:ext uri="{FF2B5EF4-FFF2-40B4-BE49-F238E27FC236}">
                <a16:creationId xmlns:a16="http://schemas.microsoft.com/office/drawing/2014/main" id="{919721F5-AA83-A8E7-AE88-3FCF93956C47}"/>
              </a:ext>
            </a:extLst>
          </p:cNvPr>
          <p:cNvSpPr txBox="1"/>
          <p:nvPr userDrawn="1"/>
        </p:nvSpPr>
        <p:spPr>
          <a:xfrm>
            <a:off x="7913696" y="2542649"/>
            <a:ext cx="3414704" cy="2231380"/>
          </a:xfrm>
          <a:prstGeom prst="rect">
            <a:avLst/>
          </a:prstGeom>
          <a:noFill/>
        </p:spPr>
        <p:txBody>
          <a:bodyPr wrap="square" rtlCol="0">
            <a:spAutoFit/>
          </a:bodyPr>
          <a:lstStyle/>
          <a:p>
            <a:r>
              <a:rPr lang="fr-FR" dirty="0">
                <a:solidFill>
                  <a:schemeClr val="accent3"/>
                </a:solidFill>
                <a:latin typeface="Poppins Bold" panose="00000800000000000000" pitchFamily="2" charset="0"/>
                <a:cs typeface="Poppins Bold" panose="00000800000000000000" pitchFamily="2" charset="0"/>
              </a:rPr>
              <a:t>Contact us</a:t>
            </a:r>
          </a:p>
          <a:p>
            <a:endParaRPr lang="fr-FR" dirty="0">
              <a:solidFill>
                <a:schemeClr val="bg1"/>
              </a:solidFill>
              <a:latin typeface="Poppins Bold" panose="00000800000000000000" pitchFamily="2" charset="0"/>
              <a:cs typeface="Poppins Bold" panose="00000800000000000000" pitchFamily="2" charset="0"/>
            </a:endParaRPr>
          </a:p>
          <a:p>
            <a:r>
              <a:rPr lang="fr-FR" sz="1300" dirty="0" err="1">
                <a:solidFill>
                  <a:schemeClr val="bg1"/>
                </a:solidFill>
                <a:latin typeface="Poppins Bold" panose="00000800000000000000" pitchFamily="2" charset="0"/>
                <a:cs typeface="Poppins Bold" panose="00000800000000000000" pitchFamily="2" charset="0"/>
              </a:rPr>
              <a:t>Oncodesign</a:t>
            </a:r>
            <a:br>
              <a:rPr lang="fr-FR" sz="1300" dirty="0">
                <a:solidFill>
                  <a:schemeClr val="bg1"/>
                </a:solidFill>
                <a:latin typeface="Poppins Bold" panose="00000800000000000000" pitchFamily="2" charset="0"/>
                <a:cs typeface="Poppins Bold" panose="00000800000000000000" pitchFamily="2" charset="0"/>
              </a:rPr>
            </a:br>
            <a:r>
              <a:rPr lang="fr-FR" sz="1300" dirty="0" err="1">
                <a:solidFill>
                  <a:schemeClr val="bg1"/>
                </a:solidFill>
                <a:latin typeface="Poppins Bold" panose="00000800000000000000" pitchFamily="2" charset="0"/>
                <a:cs typeface="Poppins Bold" panose="00000800000000000000" pitchFamily="2" charset="0"/>
              </a:rPr>
              <a:t>Precision</a:t>
            </a:r>
            <a:r>
              <a:rPr lang="fr-FR" sz="1300" dirty="0">
                <a:solidFill>
                  <a:schemeClr val="bg1"/>
                </a:solidFill>
                <a:latin typeface="Poppins Bold" panose="00000800000000000000" pitchFamily="2" charset="0"/>
                <a:cs typeface="Poppins Bold" panose="00000800000000000000" pitchFamily="2" charset="0"/>
              </a:rPr>
              <a:t> </a:t>
            </a:r>
            <a:r>
              <a:rPr lang="fr-FR" sz="1300" dirty="0" err="1">
                <a:solidFill>
                  <a:schemeClr val="bg1"/>
                </a:solidFill>
                <a:latin typeface="Poppins Bold" panose="00000800000000000000" pitchFamily="2" charset="0"/>
                <a:cs typeface="Poppins Bold" panose="00000800000000000000" pitchFamily="2" charset="0"/>
              </a:rPr>
              <a:t>Medicine</a:t>
            </a:r>
            <a:endParaRPr lang="fr-FR" sz="1300" dirty="0">
              <a:solidFill>
                <a:schemeClr val="bg1"/>
              </a:solidFill>
              <a:latin typeface="Poppins Bold" panose="00000800000000000000" pitchFamily="2" charset="0"/>
              <a:cs typeface="Poppins Bold" panose="00000800000000000000" pitchFamily="2" charset="0"/>
            </a:endParaRPr>
          </a:p>
          <a:p>
            <a:endParaRPr lang="fr-FR" sz="1100" dirty="0">
              <a:solidFill>
                <a:schemeClr val="bg1"/>
              </a:solidFill>
            </a:endParaRPr>
          </a:p>
          <a:p>
            <a:endParaRPr lang="fr-FR" sz="1100" dirty="0">
              <a:solidFill>
                <a:schemeClr val="bg1"/>
              </a:solidFill>
            </a:endParaRPr>
          </a:p>
          <a:p>
            <a:r>
              <a:rPr lang="fr-FR" sz="1100" dirty="0">
                <a:solidFill>
                  <a:schemeClr val="bg1"/>
                </a:solidFill>
              </a:rPr>
              <a:t>18 rue Jean Mazen</a:t>
            </a:r>
          </a:p>
          <a:p>
            <a:r>
              <a:rPr lang="fr-FR" sz="1100" dirty="0">
                <a:solidFill>
                  <a:schemeClr val="bg1"/>
                </a:solidFill>
              </a:rPr>
              <a:t>21000 Dijon France</a:t>
            </a:r>
          </a:p>
          <a:p>
            <a:endParaRPr lang="fr-FR" sz="1100" dirty="0">
              <a:solidFill>
                <a:schemeClr val="bg1"/>
              </a:solidFill>
            </a:endParaRPr>
          </a:p>
          <a:p>
            <a:endParaRPr lang="fr-FR" sz="1100" dirty="0">
              <a:solidFill>
                <a:schemeClr val="bg1"/>
              </a:solidFill>
            </a:endParaRPr>
          </a:p>
          <a:p>
            <a:r>
              <a:rPr lang="fr-FR" sz="1100" dirty="0">
                <a:solidFill>
                  <a:schemeClr val="bg1"/>
                </a:solidFill>
              </a:rPr>
              <a:t>+33 (0)169 296 020</a:t>
            </a:r>
          </a:p>
        </p:txBody>
      </p:sp>
      <p:sp>
        <p:nvSpPr>
          <p:cNvPr id="11" name="ZoneTexte 10">
            <a:extLst>
              <a:ext uri="{FF2B5EF4-FFF2-40B4-BE49-F238E27FC236}">
                <a16:creationId xmlns:a16="http://schemas.microsoft.com/office/drawing/2014/main" id="{E39C2D41-A02D-51F3-B437-ED4A3061FEC1}"/>
              </a:ext>
            </a:extLst>
          </p:cNvPr>
          <p:cNvSpPr txBox="1"/>
          <p:nvPr userDrawn="1"/>
        </p:nvSpPr>
        <p:spPr>
          <a:xfrm>
            <a:off x="7913696" y="5949950"/>
            <a:ext cx="3414704" cy="307777"/>
          </a:xfrm>
          <a:prstGeom prst="rect">
            <a:avLst/>
          </a:prstGeom>
          <a:noFill/>
        </p:spPr>
        <p:txBody>
          <a:bodyPr wrap="square" rtlCol="0">
            <a:spAutoFit/>
          </a:bodyPr>
          <a:lstStyle/>
          <a:p>
            <a:r>
              <a:rPr lang="fr-FR" sz="1400" dirty="0">
                <a:solidFill>
                  <a:schemeClr val="accent3"/>
                </a:solidFill>
                <a:latin typeface="Poppins Bold" panose="00000800000000000000" pitchFamily="2" charset="0"/>
                <a:cs typeface="Poppins Bold" panose="00000800000000000000" pitchFamily="2" charset="0"/>
              </a:rPr>
              <a:t>opm.oncodesign.com</a:t>
            </a:r>
            <a:endParaRPr lang="fr-FR" sz="1400" dirty="0">
              <a:solidFill>
                <a:schemeClr val="bg1"/>
              </a:solidFill>
            </a:endParaRPr>
          </a:p>
        </p:txBody>
      </p:sp>
      <p:pic>
        <p:nvPicPr>
          <p:cNvPr id="13" name="Image 12">
            <a:extLst>
              <a:ext uri="{FF2B5EF4-FFF2-40B4-BE49-F238E27FC236}">
                <a16:creationId xmlns:a16="http://schemas.microsoft.com/office/drawing/2014/main" id="{9AFDFA74-16F4-0EF4-6D0A-62AEFC993C4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70361" y="5448300"/>
            <a:ext cx="385049" cy="385049"/>
          </a:xfrm>
          <a:prstGeom prst="rect">
            <a:avLst/>
          </a:prstGeom>
        </p:spPr>
      </p:pic>
      <p:pic>
        <p:nvPicPr>
          <p:cNvPr id="15" name="Image 14">
            <a:extLst>
              <a:ext uri="{FF2B5EF4-FFF2-40B4-BE49-F238E27FC236}">
                <a16:creationId xmlns:a16="http://schemas.microsoft.com/office/drawing/2014/main" id="{A12CA97A-5683-4260-6955-E1B2B3600008}"/>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8446611" y="5448300"/>
            <a:ext cx="385049" cy="385049"/>
          </a:xfrm>
          <a:prstGeom prst="rect">
            <a:avLst/>
          </a:prstGeom>
        </p:spPr>
      </p:pic>
      <p:pic>
        <p:nvPicPr>
          <p:cNvPr id="17" name="Image 16">
            <a:extLst>
              <a:ext uri="{FF2B5EF4-FFF2-40B4-BE49-F238E27FC236}">
                <a16:creationId xmlns:a16="http://schemas.microsoft.com/office/drawing/2014/main" id="{98C0FAFE-E7EB-42C4-D2B0-FC857319ACF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8922861" y="5448299"/>
            <a:ext cx="385049" cy="385049"/>
          </a:xfrm>
          <a:prstGeom prst="rect">
            <a:avLst/>
          </a:prstGeom>
        </p:spPr>
      </p:pic>
    </p:spTree>
    <p:extLst>
      <p:ext uri="{BB962C8B-B14F-4D97-AF65-F5344CB8AC3E}">
        <p14:creationId xmlns:p14="http://schemas.microsoft.com/office/powerpoint/2010/main" val="17189723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073113-0DF0-A8F2-5B91-71520F50EA5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B7E549B-4C84-4DF9-6811-428784D2A0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5D9A710-FA36-980E-F6CB-E68251D605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05D73A8-598C-8D97-8AEF-D36293C4C6B6}"/>
              </a:ext>
            </a:extLst>
          </p:cNvPr>
          <p:cNvSpPr>
            <a:spLocks noGrp="1"/>
          </p:cNvSpPr>
          <p:nvPr>
            <p:ph type="dt" sz="half" idx="10"/>
          </p:nvPr>
        </p:nvSpPr>
        <p:spPr/>
        <p:txBody>
          <a:bodyPr/>
          <a:lstStyle/>
          <a:p>
            <a:fld id="{C90EFBF4-F74D-452F-BF42-D3FC7787D71B}" type="datetimeFigureOut">
              <a:rPr lang="fr-FR" smtClean="0"/>
              <a:t>06/08/2024</a:t>
            </a:fld>
            <a:endParaRPr lang="fr-FR"/>
          </a:p>
        </p:txBody>
      </p:sp>
      <p:sp>
        <p:nvSpPr>
          <p:cNvPr id="6" name="Espace réservé du pied de page 5">
            <a:extLst>
              <a:ext uri="{FF2B5EF4-FFF2-40B4-BE49-F238E27FC236}">
                <a16:creationId xmlns:a16="http://schemas.microsoft.com/office/drawing/2014/main" id="{6F611600-B9A7-6312-C513-63A17752352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9718FFD-55FD-9FAC-E6F4-9E0AAB661EA4}"/>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23315953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7E6E12-380E-08F3-AB59-F9CD07DDE30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3E718733-0900-0AA9-FFB8-48F038D666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p>
        </p:txBody>
      </p:sp>
      <p:sp>
        <p:nvSpPr>
          <p:cNvPr id="4" name="Espace réservé du texte 3">
            <a:extLst>
              <a:ext uri="{FF2B5EF4-FFF2-40B4-BE49-F238E27FC236}">
                <a16:creationId xmlns:a16="http://schemas.microsoft.com/office/drawing/2014/main" id="{7AB743AB-60E7-4A83-9421-1364CC9DE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9A43C54-78A3-FBF4-AA7E-7E9CEE09BEA5}"/>
              </a:ext>
            </a:extLst>
          </p:cNvPr>
          <p:cNvSpPr>
            <a:spLocks noGrp="1"/>
          </p:cNvSpPr>
          <p:nvPr>
            <p:ph type="dt" sz="half" idx="10"/>
          </p:nvPr>
        </p:nvSpPr>
        <p:spPr/>
        <p:txBody>
          <a:bodyPr/>
          <a:lstStyle/>
          <a:p>
            <a:fld id="{C90EFBF4-F74D-452F-BF42-D3FC7787D71B}" type="datetimeFigureOut">
              <a:rPr lang="fr-FR" smtClean="0"/>
              <a:t>06/08/2024</a:t>
            </a:fld>
            <a:endParaRPr lang="fr-FR"/>
          </a:p>
        </p:txBody>
      </p:sp>
      <p:sp>
        <p:nvSpPr>
          <p:cNvPr id="6" name="Espace réservé du pied de page 5">
            <a:extLst>
              <a:ext uri="{FF2B5EF4-FFF2-40B4-BE49-F238E27FC236}">
                <a16:creationId xmlns:a16="http://schemas.microsoft.com/office/drawing/2014/main" id="{5053A4CD-444D-3A79-7251-16007B8CFE4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BC5A3C4-FB9E-6C55-0936-9BE41D88ED35}"/>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2660367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327AAC-D5F5-06CD-CDCD-867F1EC0167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8177D0AE-E749-EE3D-B4F4-6DA9F31CDFA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181321A-773A-EC11-83A3-073B4B33E760}"/>
              </a:ext>
            </a:extLst>
          </p:cNvPr>
          <p:cNvSpPr>
            <a:spLocks noGrp="1"/>
          </p:cNvSpPr>
          <p:nvPr>
            <p:ph type="dt" sz="half" idx="10"/>
          </p:nvPr>
        </p:nvSpPr>
        <p:spPr/>
        <p:txBody>
          <a:bodyPr/>
          <a:lstStyle/>
          <a:p>
            <a:fld id="{C90EFBF4-F74D-452F-BF42-D3FC7787D71B}" type="datetimeFigureOut">
              <a:rPr lang="fr-FR" smtClean="0"/>
              <a:t>06/08/2024</a:t>
            </a:fld>
            <a:endParaRPr lang="fr-FR"/>
          </a:p>
        </p:txBody>
      </p:sp>
      <p:sp>
        <p:nvSpPr>
          <p:cNvPr id="5" name="Espace réservé du pied de page 4">
            <a:extLst>
              <a:ext uri="{FF2B5EF4-FFF2-40B4-BE49-F238E27FC236}">
                <a16:creationId xmlns:a16="http://schemas.microsoft.com/office/drawing/2014/main" id="{488E3041-7F1B-6190-E3AB-5A5BC11A9EC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1834738-011C-A822-864B-699E86ADAB48}"/>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23998800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0805FC6-80ED-9F47-1610-6C64E11FEDE1}"/>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E2CCDD3-57EC-677B-BF20-88FF03CA486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1830B4-AAA8-4451-5B78-D73C0C77AA20}"/>
              </a:ext>
            </a:extLst>
          </p:cNvPr>
          <p:cNvSpPr>
            <a:spLocks noGrp="1"/>
          </p:cNvSpPr>
          <p:nvPr>
            <p:ph type="dt" sz="half" idx="10"/>
          </p:nvPr>
        </p:nvSpPr>
        <p:spPr/>
        <p:txBody>
          <a:bodyPr/>
          <a:lstStyle/>
          <a:p>
            <a:fld id="{C90EFBF4-F74D-452F-BF42-D3FC7787D71B}" type="datetimeFigureOut">
              <a:rPr lang="fr-FR" smtClean="0"/>
              <a:t>06/08/2024</a:t>
            </a:fld>
            <a:endParaRPr lang="fr-FR"/>
          </a:p>
        </p:txBody>
      </p:sp>
      <p:sp>
        <p:nvSpPr>
          <p:cNvPr id="5" name="Espace réservé du pied de page 4">
            <a:extLst>
              <a:ext uri="{FF2B5EF4-FFF2-40B4-BE49-F238E27FC236}">
                <a16:creationId xmlns:a16="http://schemas.microsoft.com/office/drawing/2014/main" id="{73A74028-BE95-EEE4-2D18-54E80C9F1F1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66777B3-3DF9-1F45-FA75-B3B807877B96}"/>
              </a:ext>
            </a:extLst>
          </p:cNvPr>
          <p:cNvSpPr>
            <a:spLocks noGrp="1"/>
          </p:cNvSpPr>
          <p:nvPr>
            <p:ph type="sldNum" sz="quarter" idx="12"/>
          </p:nvPr>
        </p:nvSpPr>
        <p:spPr/>
        <p:txBody>
          <a:bodyPr/>
          <a:lstStyle/>
          <a:p>
            <a:fld id="{6E0FAE4E-EFEB-4760-BB3B-054BAD02EE80}" type="slidenum">
              <a:rPr lang="fr-FR" smtClean="0"/>
              <a:t>‹N°›</a:t>
            </a:fld>
            <a:endParaRPr lang="fr-FR"/>
          </a:p>
        </p:txBody>
      </p:sp>
    </p:spTree>
    <p:extLst>
      <p:ext uri="{BB962C8B-B14F-4D97-AF65-F5344CB8AC3E}">
        <p14:creationId xmlns:p14="http://schemas.microsoft.com/office/powerpoint/2010/main" val="744965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re de section">
    <p:bg>
      <p:bgPr>
        <a:solidFill>
          <a:schemeClr val="bg1"/>
        </a:solidFill>
        <a:effectLst/>
      </p:bgPr>
    </p:bg>
    <p:spTree>
      <p:nvGrpSpPr>
        <p:cNvPr id="1" name=""/>
        <p:cNvGrpSpPr/>
        <p:nvPr/>
      </p:nvGrpSpPr>
      <p:grpSpPr>
        <a:xfrm>
          <a:off x="0" y="0"/>
          <a:ext cx="0" cy="0"/>
          <a:chOff x="0" y="0"/>
          <a:chExt cx="0" cy="0"/>
        </a:xfrm>
      </p:grpSpPr>
      <p:sp>
        <p:nvSpPr>
          <p:cNvPr id="11" name="Graphique 9">
            <a:extLst>
              <a:ext uri="{FF2B5EF4-FFF2-40B4-BE49-F238E27FC236}">
                <a16:creationId xmlns:a16="http://schemas.microsoft.com/office/drawing/2014/main" id="{F0EE0BF2-A824-99E1-2E86-1983C444F9DA}"/>
              </a:ext>
            </a:extLst>
          </p:cNvPr>
          <p:cNvSpPr/>
          <p:nvPr/>
        </p:nvSpPr>
        <p:spPr>
          <a:xfrm>
            <a:off x="6095999" y="528054"/>
            <a:ext cx="5587236" cy="4762584"/>
          </a:xfrm>
          <a:custGeom>
            <a:avLst/>
            <a:gdLst>
              <a:gd name="connsiteX0" fmla="*/ 989611 w 5587236"/>
              <a:gd name="connsiteY0" fmla="*/ 0 h 4762584"/>
              <a:gd name="connsiteX1" fmla="*/ 4597625 w 5587236"/>
              <a:gd name="connsiteY1" fmla="*/ 0 h 4762584"/>
              <a:gd name="connsiteX2" fmla="*/ 5587236 w 5587236"/>
              <a:gd name="connsiteY2" fmla="*/ 989611 h 4762584"/>
              <a:gd name="connsiteX3" fmla="*/ 5587236 w 5587236"/>
              <a:gd name="connsiteY3" fmla="*/ 3772974 h 4762584"/>
              <a:gd name="connsiteX4" fmla="*/ 4597625 w 5587236"/>
              <a:gd name="connsiteY4" fmla="*/ 4762585 h 4762584"/>
              <a:gd name="connsiteX5" fmla="*/ 989611 w 5587236"/>
              <a:gd name="connsiteY5" fmla="*/ 4762585 h 4762584"/>
              <a:gd name="connsiteX6" fmla="*/ 0 w 5587236"/>
              <a:gd name="connsiteY6" fmla="*/ 3772974 h 4762584"/>
              <a:gd name="connsiteX7" fmla="*/ 0 w 5587236"/>
              <a:gd name="connsiteY7" fmla="*/ 989611 h 4762584"/>
              <a:gd name="connsiteX8" fmla="*/ 989611 w 5587236"/>
              <a:gd name="connsiteY8" fmla="*/ 0 h 476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7236" h="4762584">
                <a:moveTo>
                  <a:pt x="989611" y="0"/>
                </a:moveTo>
                <a:lnTo>
                  <a:pt x="4597625" y="0"/>
                </a:lnTo>
                <a:cubicBezTo>
                  <a:pt x="5143853" y="0"/>
                  <a:pt x="5587236" y="443383"/>
                  <a:pt x="5587236" y="989611"/>
                </a:cubicBezTo>
                <a:lnTo>
                  <a:pt x="5587236" y="3772974"/>
                </a:lnTo>
                <a:cubicBezTo>
                  <a:pt x="5587236" y="4319202"/>
                  <a:pt x="5143853" y="4762585"/>
                  <a:pt x="4597625" y="4762585"/>
                </a:cubicBezTo>
                <a:lnTo>
                  <a:pt x="989611" y="4762585"/>
                </a:lnTo>
                <a:cubicBezTo>
                  <a:pt x="443383" y="4762585"/>
                  <a:pt x="0" y="4319202"/>
                  <a:pt x="0" y="3772974"/>
                </a:cubicBezTo>
                <a:lnTo>
                  <a:pt x="0" y="989611"/>
                </a:lnTo>
                <a:cubicBezTo>
                  <a:pt x="0" y="443383"/>
                  <a:pt x="443383" y="0"/>
                  <a:pt x="989611" y="0"/>
                </a:cubicBezTo>
                <a:close/>
              </a:path>
            </a:pathLst>
          </a:custGeom>
          <a:solidFill>
            <a:srgbClr val="2B3184"/>
          </a:solidFill>
          <a:ln w="14536" cap="flat">
            <a:noFill/>
            <a:prstDash val="solid"/>
            <a:miter/>
          </a:ln>
        </p:spPr>
        <p:txBody>
          <a:bodyPr rtlCol="0" anchor="ctr"/>
          <a:lstStyle/>
          <a:p>
            <a:endParaRPr lang="fr-FR"/>
          </a:p>
        </p:txBody>
      </p:sp>
      <p:sp>
        <p:nvSpPr>
          <p:cNvPr id="2" name="Titre 1">
            <a:extLst>
              <a:ext uri="{FF2B5EF4-FFF2-40B4-BE49-F238E27FC236}">
                <a16:creationId xmlns:a16="http://schemas.microsoft.com/office/drawing/2014/main" id="{B6B027ED-DDC8-560C-CEB1-BF18D13C0A44}"/>
              </a:ext>
            </a:extLst>
          </p:cNvPr>
          <p:cNvSpPr>
            <a:spLocks noGrp="1"/>
          </p:cNvSpPr>
          <p:nvPr>
            <p:ph type="title"/>
          </p:nvPr>
        </p:nvSpPr>
        <p:spPr>
          <a:xfrm>
            <a:off x="6680718" y="1576874"/>
            <a:ext cx="4582755" cy="3470986"/>
          </a:xfrm>
        </p:spPr>
        <p:txBody>
          <a:bodyPr anchor="t">
            <a:normAutofit/>
          </a:bodyPr>
          <a:lstStyle>
            <a:lvl1pPr algn="l">
              <a:defRPr sz="3600">
                <a:solidFill>
                  <a:schemeClr val="bg1"/>
                </a:solidFill>
              </a:defRPr>
            </a:lvl1pPr>
          </a:lstStyle>
          <a:p>
            <a:r>
              <a:rPr lang="fr-FR"/>
              <a:t>Modifiez le style du titre</a:t>
            </a:r>
            <a:endParaRPr lang="fr-FR" dirty="0"/>
          </a:p>
        </p:txBody>
      </p:sp>
      <p:pic>
        <p:nvPicPr>
          <p:cNvPr id="5" name="Image 4">
            <a:extLst>
              <a:ext uri="{FF2B5EF4-FFF2-40B4-BE49-F238E27FC236}">
                <a16:creationId xmlns:a16="http://schemas.microsoft.com/office/drawing/2014/main" id="{26698AD3-8B47-FFC1-58CC-C5F5F6DBF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7119" y="5669417"/>
            <a:ext cx="1546840" cy="862012"/>
          </a:xfrm>
          <a:prstGeom prst="rect">
            <a:avLst/>
          </a:prstGeom>
        </p:spPr>
      </p:pic>
      <p:pic>
        <p:nvPicPr>
          <p:cNvPr id="7" name="Graphique 6">
            <a:extLst>
              <a:ext uri="{FF2B5EF4-FFF2-40B4-BE49-F238E27FC236}">
                <a16:creationId xmlns:a16="http://schemas.microsoft.com/office/drawing/2014/main" id="{CD48CC07-5057-1893-C883-D3FB9C3F79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72142" y="-337846"/>
            <a:ext cx="2018910" cy="2018910"/>
          </a:xfrm>
          <a:prstGeom prst="rect">
            <a:avLst/>
          </a:prstGeom>
        </p:spPr>
      </p:pic>
      <p:sp>
        <p:nvSpPr>
          <p:cNvPr id="22" name="Espace réservé pour une image  21">
            <a:extLst>
              <a:ext uri="{FF2B5EF4-FFF2-40B4-BE49-F238E27FC236}">
                <a16:creationId xmlns:a16="http://schemas.microsoft.com/office/drawing/2014/main" id="{5C2BC8EC-D2B2-4F0E-0C7D-5B3B1911A0CA}"/>
              </a:ext>
            </a:extLst>
          </p:cNvPr>
          <p:cNvSpPr>
            <a:spLocks noGrp="1"/>
          </p:cNvSpPr>
          <p:nvPr>
            <p:ph type="pic" sz="quarter" idx="10"/>
          </p:nvPr>
        </p:nvSpPr>
        <p:spPr>
          <a:xfrm>
            <a:off x="-1" y="1509206"/>
            <a:ext cx="7827834" cy="4448095"/>
          </a:xfrm>
          <a:custGeom>
            <a:avLst/>
            <a:gdLst>
              <a:gd name="connsiteX0" fmla="*/ 0 w 7827834"/>
              <a:gd name="connsiteY0" fmla="*/ 0 h 4448095"/>
              <a:gd name="connsiteX1" fmla="*/ 6096000 w 7827834"/>
              <a:gd name="connsiteY1" fmla="*/ 0 h 4448095"/>
              <a:gd name="connsiteX2" fmla="*/ 6096000 w 7827834"/>
              <a:gd name="connsiteY2" fmla="*/ 2777028 h 4448095"/>
              <a:gd name="connsiteX3" fmla="*/ 7085611 w 7827834"/>
              <a:gd name="connsiteY3" fmla="*/ 3766639 h 4448095"/>
              <a:gd name="connsiteX4" fmla="*/ 7827834 w 7827834"/>
              <a:gd name="connsiteY4" fmla="*/ 3766639 h 4448095"/>
              <a:gd name="connsiteX5" fmla="*/ 7827834 w 7827834"/>
              <a:gd name="connsiteY5" fmla="*/ 3790702 h 4448095"/>
              <a:gd name="connsiteX6" fmla="*/ 7170441 w 7827834"/>
              <a:gd name="connsiteY6" fmla="*/ 4448095 h 4448095"/>
              <a:gd name="connsiteX7" fmla="*/ 0 w 7827834"/>
              <a:gd name="connsiteY7" fmla="*/ 4448095 h 444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7834" h="4448095">
                <a:moveTo>
                  <a:pt x="0" y="0"/>
                </a:moveTo>
                <a:lnTo>
                  <a:pt x="6096000" y="0"/>
                </a:lnTo>
                <a:lnTo>
                  <a:pt x="6096000" y="2777028"/>
                </a:lnTo>
                <a:cubicBezTo>
                  <a:pt x="6096000" y="3323256"/>
                  <a:pt x="6539383" y="3766639"/>
                  <a:pt x="7085611" y="3766639"/>
                </a:cubicBezTo>
                <a:lnTo>
                  <a:pt x="7827834" y="3766639"/>
                </a:lnTo>
                <a:lnTo>
                  <a:pt x="7827834" y="3790702"/>
                </a:lnTo>
                <a:cubicBezTo>
                  <a:pt x="7827834" y="4153681"/>
                  <a:pt x="7533566" y="4448095"/>
                  <a:pt x="7170441" y="4448095"/>
                </a:cubicBezTo>
                <a:lnTo>
                  <a:pt x="0" y="4448095"/>
                </a:lnTo>
                <a:close/>
              </a:path>
            </a:pathLst>
          </a:custGeom>
        </p:spPr>
        <p:txBody>
          <a:bodyPr wrap="square">
            <a:noAutofit/>
          </a:bodyPr>
          <a:lstStyle/>
          <a:p>
            <a:r>
              <a:rPr lang="fr-FR"/>
              <a:t>Cliquez sur l'icône pour ajouter une image</a:t>
            </a:r>
          </a:p>
        </p:txBody>
      </p:sp>
    </p:spTree>
    <p:extLst>
      <p:ext uri="{BB962C8B-B14F-4D97-AF65-F5344CB8AC3E}">
        <p14:creationId xmlns:p14="http://schemas.microsoft.com/office/powerpoint/2010/main" val="760503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8" y="842629"/>
            <a:ext cx="3492500" cy="1227471"/>
          </a:xfrm>
        </p:spPr>
        <p:txBody>
          <a:bodyPr anchor="t">
            <a:normAutofit/>
          </a:bodyPr>
          <a:lstStyle>
            <a:lvl1pPr>
              <a:defRPr sz="2600">
                <a:solidFill>
                  <a:schemeClr val="accent2"/>
                </a:solidFill>
              </a:defRPr>
            </a:lvl1pPr>
          </a:lstStyle>
          <a:p>
            <a:r>
              <a:rPr lang="fr-FR"/>
              <a:t>Modifiez le style du titre</a:t>
            </a:r>
          </a:p>
        </p:txBody>
      </p:sp>
      <p:sp>
        <p:nvSpPr>
          <p:cNvPr id="3" name="Espace réservé du contenu 2">
            <a:extLst>
              <a:ext uri="{FF2B5EF4-FFF2-40B4-BE49-F238E27FC236}">
                <a16:creationId xmlns:a16="http://schemas.microsoft.com/office/drawing/2014/main" id="{21DBBBB3-A0ED-ACBB-5303-8B6A4F4CADF0}"/>
              </a:ext>
            </a:extLst>
          </p:cNvPr>
          <p:cNvSpPr>
            <a:spLocks noGrp="1"/>
          </p:cNvSpPr>
          <p:nvPr>
            <p:ph idx="1"/>
          </p:nvPr>
        </p:nvSpPr>
        <p:spPr>
          <a:xfrm>
            <a:off x="515938" y="2142934"/>
            <a:ext cx="5400675" cy="4351338"/>
          </a:xfrm>
        </p:spPr>
        <p:txBody>
          <a:bodyPr/>
          <a:lstStyle>
            <a:lvl1pPr>
              <a:defRPr sz="2400"/>
            </a:lvl1pPr>
            <a:lvl2pPr>
              <a:defRPr sz="2000"/>
            </a:lvl2pPr>
            <a:lvl3pPr>
              <a:defRPr sz="1800"/>
            </a:lvl3pPr>
            <a:lvl4pPr>
              <a:defRPr sz="1600"/>
            </a:lvl4pPr>
            <a:lvl5pPr>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6" name="Espace réservé du numéro de diapositive 5">
            <a:extLst>
              <a:ext uri="{FF2B5EF4-FFF2-40B4-BE49-F238E27FC236}">
                <a16:creationId xmlns:a16="http://schemas.microsoft.com/office/drawing/2014/main" id="{65CDBCBC-CC41-B16A-D37B-07BFF60EA616}"/>
              </a:ext>
            </a:extLst>
          </p:cNvPr>
          <p:cNvSpPr>
            <a:spLocks noGrp="1"/>
          </p:cNvSpPr>
          <p:nvPr>
            <p:ph type="sldNum" sz="quarter" idx="12"/>
          </p:nvPr>
        </p:nvSpPr>
        <p:spPr>
          <a:xfrm>
            <a:off x="9359900" y="3177192"/>
            <a:ext cx="2743200" cy="365125"/>
          </a:xfrm>
        </p:spPr>
        <p:txBody>
          <a:bodyPr/>
          <a:lstStyle/>
          <a:p>
            <a:fld id="{6E0FAE4E-EFEB-4760-BB3B-054BAD02EE80}" type="slidenum">
              <a:rPr lang="fr-FR" smtClean="0"/>
              <a:t>‹N°›</a:t>
            </a:fld>
            <a:endParaRPr lang="fr-FR"/>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 name="Espace réservé pour une image  10">
            <a:extLst>
              <a:ext uri="{FF2B5EF4-FFF2-40B4-BE49-F238E27FC236}">
                <a16:creationId xmlns:a16="http://schemas.microsoft.com/office/drawing/2014/main" id="{C5F5785A-3C70-93AE-2596-986B45F066E2}"/>
              </a:ext>
            </a:extLst>
          </p:cNvPr>
          <p:cNvSpPr>
            <a:spLocks noGrp="1"/>
          </p:cNvSpPr>
          <p:nvPr>
            <p:ph type="pic" sz="quarter" idx="13"/>
          </p:nvPr>
        </p:nvSpPr>
        <p:spPr>
          <a:xfrm>
            <a:off x="8148638" y="512763"/>
            <a:ext cx="3527425" cy="2433637"/>
          </a:xfrm>
          <a:prstGeom prst="roundRect">
            <a:avLst>
              <a:gd name="adj" fmla="val 18754"/>
            </a:avLst>
          </a:prstGeom>
        </p:spPr>
        <p:txBody>
          <a:bodyPr/>
          <a:lstStyle/>
          <a:p>
            <a:r>
              <a:rPr lang="fr-FR"/>
              <a:t>Cliquez sur l'icône pour ajouter une image</a:t>
            </a:r>
          </a:p>
        </p:txBody>
      </p:sp>
    </p:spTree>
    <p:extLst>
      <p:ext uri="{BB962C8B-B14F-4D97-AF65-F5344CB8AC3E}">
        <p14:creationId xmlns:p14="http://schemas.microsoft.com/office/powerpoint/2010/main" val="2060304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6" y="174474"/>
            <a:ext cx="9110663" cy="567207"/>
          </a:xfrm>
        </p:spPr>
        <p:txBody>
          <a:bodyPr anchor="t">
            <a:normAutofit/>
          </a:bodyPr>
          <a:lstStyle>
            <a:lvl1pPr>
              <a:defRPr sz="2600">
                <a:solidFill>
                  <a:schemeClr val="accent2"/>
                </a:solidFill>
              </a:defRPr>
            </a:lvl1pPr>
          </a:lstStyle>
          <a:p>
            <a:r>
              <a:rPr lang="fr-FR"/>
              <a:t>Modifiez le style du titre</a:t>
            </a:r>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Espace réservé du contenu 2">
            <a:extLst>
              <a:ext uri="{FF2B5EF4-FFF2-40B4-BE49-F238E27FC236}">
                <a16:creationId xmlns:a16="http://schemas.microsoft.com/office/drawing/2014/main" id="{0533B9A3-04D2-4DA9-EDD7-B4322B8810F9}"/>
              </a:ext>
            </a:extLst>
          </p:cNvPr>
          <p:cNvSpPr>
            <a:spLocks noGrp="1"/>
          </p:cNvSpPr>
          <p:nvPr>
            <p:ph idx="12"/>
          </p:nvPr>
        </p:nvSpPr>
        <p:spPr>
          <a:xfrm>
            <a:off x="515936" y="6278881"/>
            <a:ext cx="6367464" cy="325087"/>
          </a:xfrm>
        </p:spPr>
        <p:txBody>
          <a:bodyPr>
            <a:normAutofit/>
          </a:bodyPr>
          <a:lstStyle>
            <a:lvl1pPr marL="0" indent="0">
              <a:buNone/>
              <a:defRPr sz="1600"/>
            </a:lvl1pPr>
            <a:lvl2pPr>
              <a:defRPr sz="2000"/>
            </a:lvl2pPr>
            <a:lvl3pPr>
              <a:defRPr sz="1800"/>
            </a:lvl3pPr>
            <a:lvl4pPr>
              <a:defRPr sz="1600"/>
            </a:lvl4pPr>
            <a:lvl5pPr>
              <a:defRPr sz="1400"/>
            </a:lvl5pPr>
          </a:lstStyle>
          <a:p>
            <a:pPr lvl="0"/>
            <a:endParaRPr lang="fr-FR" dirty="0"/>
          </a:p>
        </p:txBody>
      </p:sp>
    </p:spTree>
    <p:extLst>
      <p:ext uri="{BB962C8B-B14F-4D97-AF65-F5344CB8AC3E}">
        <p14:creationId xmlns:p14="http://schemas.microsoft.com/office/powerpoint/2010/main" val="1891028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6" y="174474"/>
            <a:ext cx="9110663" cy="567207"/>
          </a:xfrm>
        </p:spPr>
        <p:txBody>
          <a:bodyPr anchor="t">
            <a:normAutofit/>
          </a:bodyPr>
          <a:lstStyle>
            <a:lvl1pPr>
              <a:defRPr sz="2600">
                <a:solidFill>
                  <a:schemeClr val="accent2"/>
                </a:solidFill>
              </a:defRPr>
            </a:lvl1pPr>
          </a:lstStyle>
          <a:p>
            <a:r>
              <a:rPr lang="fr-FR"/>
              <a:t>Modifiez le style du titre</a:t>
            </a:r>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6" name="Espace réservé du tableau 5">
            <a:extLst>
              <a:ext uri="{FF2B5EF4-FFF2-40B4-BE49-F238E27FC236}">
                <a16:creationId xmlns:a16="http://schemas.microsoft.com/office/drawing/2014/main" id="{4D445989-277A-0A73-70CC-3BCBA40C0B31}"/>
              </a:ext>
            </a:extLst>
          </p:cNvPr>
          <p:cNvSpPr>
            <a:spLocks noGrp="1"/>
          </p:cNvSpPr>
          <p:nvPr>
            <p:ph type="tbl" sz="quarter" idx="10"/>
          </p:nvPr>
        </p:nvSpPr>
        <p:spPr>
          <a:xfrm>
            <a:off x="515936" y="886493"/>
            <a:ext cx="10393364" cy="5392388"/>
          </a:xfrm>
        </p:spPr>
        <p:txBody>
          <a:bodyPr/>
          <a:lstStyle>
            <a:lvl1pPr marL="0" indent="0">
              <a:buNone/>
              <a:defRPr/>
            </a:lvl1pPr>
          </a:lstStyle>
          <a:p>
            <a:endParaRPr lang="fr-FR" dirty="0"/>
          </a:p>
        </p:txBody>
      </p:sp>
      <p:sp>
        <p:nvSpPr>
          <p:cNvPr id="3" name="Espace réservé du contenu 2">
            <a:extLst>
              <a:ext uri="{FF2B5EF4-FFF2-40B4-BE49-F238E27FC236}">
                <a16:creationId xmlns:a16="http://schemas.microsoft.com/office/drawing/2014/main" id="{AF186947-9F3E-77A5-1247-A69244B7F254}"/>
              </a:ext>
            </a:extLst>
          </p:cNvPr>
          <p:cNvSpPr>
            <a:spLocks noGrp="1"/>
          </p:cNvSpPr>
          <p:nvPr>
            <p:ph idx="12"/>
          </p:nvPr>
        </p:nvSpPr>
        <p:spPr>
          <a:xfrm>
            <a:off x="515936" y="6278881"/>
            <a:ext cx="6367464" cy="325087"/>
          </a:xfrm>
        </p:spPr>
        <p:txBody>
          <a:bodyPr>
            <a:normAutofit/>
          </a:bodyPr>
          <a:lstStyle>
            <a:lvl1pPr marL="0" indent="0">
              <a:buNone/>
              <a:defRPr sz="1600"/>
            </a:lvl1pPr>
            <a:lvl2pPr>
              <a:defRPr sz="2000"/>
            </a:lvl2pPr>
            <a:lvl3pPr>
              <a:defRPr sz="1800"/>
            </a:lvl3pPr>
            <a:lvl4pPr>
              <a:defRPr sz="1600"/>
            </a:lvl4pPr>
            <a:lvl5pPr>
              <a:defRPr sz="1400"/>
            </a:lvl5pPr>
          </a:lstStyle>
          <a:p>
            <a:pPr lvl="0"/>
            <a:endParaRPr lang="fr-FR" dirty="0"/>
          </a:p>
        </p:txBody>
      </p:sp>
    </p:spTree>
    <p:extLst>
      <p:ext uri="{BB962C8B-B14F-4D97-AF65-F5344CB8AC3E}">
        <p14:creationId xmlns:p14="http://schemas.microsoft.com/office/powerpoint/2010/main" val="2349578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6" y="174474"/>
            <a:ext cx="9110663" cy="567207"/>
          </a:xfrm>
        </p:spPr>
        <p:txBody>
          <a:bodyPr anchor="t">
            <a:normAutofit/>
          </a:bodyPr>
          <a:lstStyle>
            <a:lvl1pPr>
              <a:defRPr sz="2600">
                <a:solidFill>
                  <a:schemeClr val="accent2"/>
                </a:solidFill>
              </a:defRPr>
            </a:lvl1pPr>
          </a:lstStyle>
          <a:p>
            <a:r>
              <a:rPr lang="fr-FR" dirty="0"/>
              <a:t>Modifiez le style du titre</a:t>
            </a:r>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Espace réservé du texte 3">
            <a:extLst>
              <a:ext uri="{FF2B5EF4-FFF2-40B4-BE49-F238E27FC236}">
                <a16:creationId xmlns:a16="http://schemas.microsoft.com/office/drawing/2014/main" id="{D249BCA3-1AFC-D5A3-41A7-C8AAC2E10571}"/>
              </a:ext>
            </a:extLst>
          </p:cNvPr>
          <p:cNvSpPr>
            <a:spLocks noGrp="1"/>
          </p:cNvSpPr>
          <p:nvPr>
            <p:ph type="body" sz="quarter" idx="11"/>
          </p:nvPr>
        </p:nvSpPr>
        <p:spPr>
          <a:xfrm>
            <a:off x="426000" y="4956204"/>
            <a:ext cx="6367464" cy="789078"/>
          </a:xfrm>
        </p:spPr>
        <p:txBody>
          <a:bodyPr>
            <a:normAutofit/>
          </a:bodyPr>
          <a:lstStyle>
            <a:lvl1pPr marL="342900" indent="-342900">
              <a:buClr>
                <a:schemeClr val="accent2"/>
              </a:buClr>
              <a:buFont typeface="Wingdings" panose="05000000000000000000" pitchFamily="2" charset="2"/>
              <a:buChar char="Ø"/>
              <a:defRPr sz="2000"/>
            </a:lvl1pPr>
            <a:lvl2pPr marL="457200" indent="0">
              <a:buNone/>
              <a:defRPr/>
            </a:lvl2pPr>
            <a:lvl3pPr marL="914400" indent="0">
              <a:buNone/>
              <a:defRPr/>
            </a:lvl3pPr>
            <a:lvl4pPr marL="1371600" indent="0">
              <a:buNone/>
              <a:defRPr/>
            </a:lvl4pPr>
            <a:lvl5pPr marL="1828800" indent="0">
              <a:buNone/>
              <a:defRPr/>
            </a:lvl5pPr>
          </a:lstStyle>
          <a:p>
            <a:pPr lvl="0"/>
            <a:endParaRPr lang="fr-FR" sz="2000" dirty="0"/>
          </a:p>
        </p:txBody>
      </p:sp>
      <p:sp>
        <p:nvSpPr>
          <p:cNvPr id="11" name="Espace réservé pour une image  10">
            <a:extLst>
              <a:ext uri="{FF2B5EF4-FFF2-40B4-BE49-F238E27FC236}">
                <a16:creationId xmlns:a16="http://schemas.microsoft.com/office/drawing/2014/main" id="{A0E38972-2FCE-7C97-FE28-2D52B223A58D}"/>
              </a:ext>
            </a:extLst>
          </p:cNvPr>
          <p:cNvSpPr>
            <a:spLocks noGrp="1"/>
          </p:cNvSpPr>
          <p:nvPr>
            <p:ph type="pic" sz="quarter" idx="12"/>
          </p:nvPr>
        </p:nvSpPr>
        <p:spPr>
          <a:xfrm>
            <a:off x="426000" y="951746"/>
            <a:ext cx="11340000" cy="3780000"/>
          </a:xfrm>
        </p:spPr>
        <p:txBody>
          <a:bodyPr/>
          <a:lstStyle>
            <a:lvl1pPr marL="0" indent="0">
              <a:buNone/>
              <a:defRPr/>
            </a:lvl1pPr>
          </a:lstStyle>
          <a:p>
            <a:endParaRPr lang="fr-FR" dirty="0"/>
          </a:p>
        </p:txBody>
      </p:sp>
      <p:sp>
        <p:nvSpPr>
          <p:cNvPr id="3" name="Espace réservé du contenu 2">
            <a:extLst>
              <a:ext uri="{FF2B5EF4-FFF2-40B4-BE49-F238E27FC236}">
                <a16:creationId xmlns:a16="http://schemas.microsoft.com/office/drawing/2014/main" id="{3997FF5F-767C-0501-690F-9336F613E2FB}"/>
              </a:ext>
            </a:extLst>
          </p:cNvPr>
          <p:cNvSpPr>
            <a:spLocks noGrp="1"/>
          </p:cNvSpPr>
          <p:nvPr>
            <p:ph idx="13"/>
          </p:nvPr>
        </p:nvSpPr>
        <p:spPr>
          <a:xfrm>
            <a:off x="515936" y="6278881"/>
            <a:ext cx="6367464" cy="325087"/>
          </a:xfrm>
        </p:spPr>
        <p:txBody>
          <a:bodyPr>
            <a:normAutofit/>
          </a:bodyPr>
          <a:lstStyle>
            <a:lvl1pPr marL="0" indent="0">
              <a:buNone/>
              <a:defRPr sz="1600"/>
            </a:lvl1pPr>
            <a:lvl2pPr>
              <a:defRPr sz="2000"/>
            </a:lvl2pPr>
            <a:lvl3pPr>
              <a:defRPr sz="1800"/>
            </a:lvl3pPr>
            <a:lvl4pPr>
              <a:defRPr sz="1600"/>
            </a:lvl4pPr>
            <a:lvl5pPr>
              <a:defRPr sz="1400"/>
            </a:lvl5pPr>
          </a:lstStyle>
          <a:p>
            <a:pPr lvl="0"/>
            <a:endParaRPr lang="fr-FR" dirty="0"/>
          </a:p>
        </p:txBody>
      </p:sp>
      <p:sp>
        <p:nvSpPr>
          <p:cNvPr id="6" name="Rectangle 5">
            <a:extLst>
              <a:ext uri="{FF2B5EF4-FFF2-40B4-BE49-F238E27FC236}">
                <a16:creationId xmlns:a16="http://schemas.microsoft.com/office/drawing/2014/main" id="{B25C52B9-028E-5923-8C8D-2441DD247501}"/>
              </a:ext>
            </a:extLst>
          </p:cNvPr>
          <p:cNvSpPr/>
          <p:nvPr userDrawn="1"/>
        </p:nvSpPr>
        <p:spPr>
          <a:xfrm>
            <a:off x="8139449" y="4955133"/>
            <a:ext cx="262800" cy="262144"/>
          </a:xfrm>
          <a:prstGeom prst="rect">
            <a:avLst/>
          </a:prstGeom>
          <a:solidFill>
            <a:srgbClr val="5E9009"/>
          </a:solidFill>
          <a:ln>
            <a:solidFill>
              <a:srgbClr val="5E900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0C271528-4753-E656-894B-25216C3CB9A1}"/>
              </a:ext>
            </a:extLst>
          </p:cNvPr>
          <p:cNvSpPr/>
          <p:nvPr userDrawn="1"/>
        </p:nvSpPr>
        <p:spPr>
          <a:xfrm>
            <a:off x="8148325" y="5314057"/>
            <a:ext cx="262800" cy="262144"/>
          </a:xfrm>
          <a:prstGeom prst="rect">
            <a:avLst/>
          </a:prstGeom>
          <a:solidFill>
            <a:srgbClr val="0618CE"/>
          </a:solidFill>
          <a:ln>
            <a:solidFill>
              <a:srgbClr val="0618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E59EE937-A705-B57E-194E-443A92ADB35F}"/>
              </a:ext>
            </a:extLst>
          </p:cNvPr>
          <p:cNvSpPr/>
          <p:nvPr userDrawn="1"/>
        </p:nvSpPr>
        <p:spPr>
          <a:xfrm>
            <a:off x="8148325" y="5688403"/>
            <a:ext cx="262800" cy="262144"/>
          </a:xfrm>
          <a:prstGeom prst="rect">
            <a:avLst/>
          </a:prstGeom>
          <a:solidFill>
            <a:srgbClr val="9F2D0A"/>
          </a:solidFill>
          <a:ln>
            <a:solidFill>
              <a:srgbClr val="9F2D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space réservé du texte 3">
            <a:extLst>
              <a:ext uri="{FF2B5EF4-FFF2-40B4-BE49-F238E27FC236}">
                <a16:creationId xmlns:a16="http://schemas.microsoft.com/office/drawing/2014/main" id="{C97E8C9B-370B-5ABB-4803-196A7249F1C7}"/>
              </a:ext>
            </a:extLst>
          </p:cNvPr>
          <p:cNvSpPr>
            <a:spLocks noGrp="1"/>
          </p:cNvSpPr>
          <p:nvPr>
            <p:ph type="body" sz="quarter" idx="14"/>
          </p:nvPr>
        </p:nvSpPr>
        <p:spPr>
          <a:xfrm>
            <a:off x="8402249" y="5272547"/>
            <a:ext cx="2207329" cy="365050"/>
          </a:xfrm>
        </p:spPr>
        <p:txBody>
          <a:bodyPr>
            <a:normAutofit/>
          </a:bodyPr>
          <a:lstStyle>
            <a:lvl1pPr marL="0" indent="0">
              <a:buClr>
                <a:schemeClr val="accent2"/>
              </a:buClr>
              <a:buFont typeface="Wingdings" panose="05000000000000000000" pitchFamily="2" charset="2"/>
              <a:buNone/>
              <a:defRPr sz="2000"/>
            </a:lvl1pPr>
            <a:lvl2pPr marL="457200" indent="0">
              <a:buNone/>
              <a:defRPr/>
            </a:lvl2pPr>
            <a:lvl3pPr marL="914400" indent="0">
              <a:buNone/>
              <a:defRPr/>
            </a:lvl3pPr>
            <a:lvl4pPr marL="1371600" indent="0">
              <a:buNone/>
              <a:defRPr/>
            </a:lvl4pPr>
            <a:lvl5pPr marL="1828800" indent="0">
              <a:buNone/>
              <a:defRPr/>
            </a:lvl5pPr>
          </a:lstStyle>
          <a:p>
            <a:pPr lvl="0"/>
            <a:endParaRPr lang="fr-FR" sz="2000" dirty="0"/>
          </a:p>
        </p:txBody>
      </p:sp>
      <p:sp>
        <p:nvSpPr>
          <p:cNvPr id="15" name="Espace réservé du texte 3">
            <a:extLst>
              <a:ext uri="{FF2B5EF4-FFF2-40B4-BE49-F238E27FC236}">
                <a16:creationId xmlns:a16="http://schemas.microsoft.com/office/drawing/2014/main" id="{B3FD19B0-17FF-EF9E-85BD-94CA690D3699}"/>
              </a:ext>
            </a:extLst>
          </p:cNvPr>
          <p:cNvSpPr>
            <a:spLocks noGrp="1"/>
          </p:cNvSpPr>
          <p:nvPr>
            <p:ph type="body" sz="quarter" idx="15"/>
          </p:nvPr>
        </p:nvSpPr>
        <p:spPr>
          <a:xfrm>
            <a:off x="8411125" y="5653011"/>
            <a:ext cx="2207329" cy="365050"/>
          </a:xfrm>
        </p:spPr>
        <p:txBody>
          <a:bodyPr>
            <a:normAutofit/>
          </a:bodyPr>
          <a:lstStyle>
            <a:lvl1pPr marL="0" indent="0">
              <a:buClr>
                <a:schemeClr val="accent2"/>
              </a:buClr>
              <a:buFont typeface="Wingdings" panose="05000000000000000000" pitchFamily="2" charset="2"/>
              <a:buNone/>
              <a:defRPr sz="2000"/>
            </a:lvl1pPr>
            <a:lvl2pPr marL="457200" indent="0">
              <a:buNone/>
              <a:defRPr/>
            </a:lvl2pPr>
            <a:lvl3pPr marL="914400" indent="0">
              <a:buNone/>
              <a:defRPr/>
            </a:lvl3pPr>
            <a:lvl4pPr marL="1371600" indent="0">
              <a:buNone/>
              <a:defRPr/>
            </a:lvl4pPr>
            <a:lvl5pPr marL="1828800" indent="0">
              <a:buNone/>
              <a:defRPr/>
            </a:lvl5pPr>
          </a:lstStyle>
          <a:p>
            <a:pPr lvl="0"/>
            <a:endParaRPr lang="fr-FR" sz="2000" dirty="0"/>
          </a:p>
        </p:txBody>
      </p:sp>
      <p:sp>
        <p:nvSpPr>
          <p:cNvPr id="16" name="Espace réservé du texte 3">
            <a:extLst>
              <a:ext uri="{FF2B5EF4-FFF2-40B4-BE49-F238E27FC236}">
                <a16:creationId xmlns:a16="http://schemas.microsoft.com/office/drawing/2014/main" id="{4E74325E-1D62-6E8D-1F3C-F15A5607E921}"/>
              </a:ext>
            </a:extLst>
          </p:cNvPr>
          <p:cNvSpPr>
            <a:spLocks noGrp="1"/>
          </p:cNvSpPr>
          <p:nvPr>
            <p:ph type="body" sz="quarter" idx="16"/>
          </p:nvPr>
        </p:nvSpPr>
        <p:spPr>
          <a:xfrm>
            <a:off x="8411125" y="4949007"/>
            <a:ext cx="2207329" cy="365050"/>
          </a:xfrm>
        </p:spPr>
        <p:txBody>
          <a:bodyPr>
            <a:normAutofit/>
          </a:bodyPr>
          <a:lstStyle>
            <a:lvl1pPr marL="0" indent="0">
              <a:buClr>
                <a:schemeClr val="accent2"/>
              </a:buClr>
              <a:buFont typeface="Wingdings" panose="05000000000000000000" pitchFamily="2" charset="2"/>
              <a:buNone/>
              <a:defRPr sz="2000"/>
            </a:lvl1pPr>
            <a:lvl2pPr marL="457200" indent="0">
              <a:buNone/>
              <a:defRPr/>
            </a:lvl2pPr>
            <a:lvl3pPr marL="914400" indent="0">
              <a:buNone/>
              <a:defRPr/>
            </a:lvl3pPr>
            <a:lvl4pPr marL="1371600" indent="0">
              <a:buNone/>
              <a:defRPr/>
            </a:lvl4pPr>
            <a:lvl5pPr marL="1828800" indent="0">
              <a:buNone/>
              <a:defRPr/>
            </a:lvl5pPr>
          </a:lstStyle>
          <a:p>
            <a:pPr lvl="0"/>
            <a:endParaRPr lang="fr-FR" sz="2000" dirty="0"/>
          </a:p>
        </p:txBody>
      </p:sp>
    </p:spTree>
    <p:extLst>
      <p:ext uri="{BB962C8B-B14F-4D97-AF65-F5344CB8AC3E}">
        <p14:creationId xmlns:p14="http://schemas.microsoft.com/office/powerpoint/2010/main" val="1583450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5AE99-A7B6-7902-86BE-C60173086BC9}"/>
              </a:ext>
            </a:extLst>
          </p:cNvPr>
          <p:cNvSpPr>
            <a:spLocks noGrp="1"/>
          </p:cNvSpPr>
          <p:nvPr>
            <p:ph type="title"/>
          </p:nvPr>
        </p:nvSpPr>
        <p:spPr>
          <a:xfrm>
            <a:off x="515936" y="174474"/>
            <a:ext cx="9110663" cy="567207"/>
          </a:xfrm>
        </p:spPr>
        <p:txBody>
          <a:bodyPr anchor="t">
            <a:normAutofit/>
          </a:bodyPr>
          <a:lstStyle>
            <a:lvl1pPr>
              <a:defRPr sz="2600">
                <a:solidFill>
                  <a:schemeClr val="accent2"/>
                </a:solidFill>
              </a:defRPr>
            </a:lvl1pPr>
          </a:lstStyle>
          <a:p>
            <a:r>
              <a:rPr lang="fr-FR"/>
              <a:t>Modifiez le style du titre</a:t>
            </a:r>
          </a:p>
        </p:txBody>
      </p:sp>
      <p:pic>
        <p:nvPicPr>
          <p:cNvPr id="8" name="Image 7">
            <a:extLst>
              <a:ext uri="{FF2B5EF4-FFF2-40B4-BE49-F238E27FC236}">
                <a16:creationId xmlns:a16="http://schemas.microsoft.com/office/drawing/2014/main" id="{C41CDA80-9019-C368-E704-BF830F8B10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9300" y="6134069"/>
            <a:ext cx="1047750" cy="583882"/>
          </a:xfrm>
          <a:prstGeom prst="rect">
            <a:avLst/>
          </a:prstGeom>
        </p:spPr>
      </p:pic>
      <p:sp>
        <p:nvSpPr>
          <p:cNvPr id="9" name="Rectangle 8">
            <a:extLst>
              <a:ext uri="{FF2B5EF4-FFF2-40B4-BE49-F238E27FC236}">
                <a16:creationId xmlns:a16="http://schemas.microsoft.com/office/drawing/2014/main" id="{3FCAD497-5321-8F71-465C-FF18C3CB312F}"/>
              </a:ext>
            </a:extLst>
          </p:cNvPr>
          <p:cNvSpPr/>
          <p:nvPr userDrawn="1"/>
        </p:nvSpPr>
        <p:spPr>
          <a:xfrm>
            <a:off x="0" y="6748780"/>
            <a:ext cx="12192000" cy="12192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Espace réservé du texte 3">
            <a:extLst>
              <a:ext uri="{FF2B5EF4-FFF2-40B4-BE49-F238E27FC236}">
                <a16:creationId xmlns:a16="http://schemas.microsoft.com/office/drawing/2014/main" id="{D249BCA3-1AFC-D5A3-41A7-C8AAC2E10571}"/>
              </a:ext>
            </a:extLst>
          </p:cNvPr>
          <p:cNvSpPr>
            <a:spLocks noGrp="1"/>
          </p:cNvSpPr>
          <p:nvPr>
            <p:ph type="body" sz="quarter" idx="11"/>
          </p:nvPr>
        </p:nvSpPr>
        <p:spPr>
          <a:xfrm>
            <a:off x="515936" y="5195370"/>
            <a:ext cx="10318200" cy="1015794"/>
          </a:xfrm>
        </p:spPr>
        <p:txBody>
          <a:bodyPr>
            <a:normAutofit/>
          </a:bodyPr>
          <a:lstStyle>
            <a:lvl1pPr marL="457200" indent="-457200">
              <a:buClr>
                <a:schemeClr val="accent2"/>
              </a:buClr>
              <a:buFont typeface="Wingdings" panose="05000000000000000000" pitchFamily="2" charset="2"/>
              <a:buChar char="Ø"/>
              <a:defRPr sz="2000"/>
            </a:lvl1pPr>
            <a:lvl2pPr marL="457200" indent="0">
              <a:buNone/>
              <a:defRPr/>
            </a:lvl2pPr>
            <a:lvl3pPr marL="914400" indent="0">
              <a:buNone/>
              <a:defRPr/>
            </a:lvl3pPr>
            <a:lvl4pPr marL="1371600" indent="0">
              <a:buNone/>
              <a:defRPr/>
            </a:lvl4pPr>
            <a:lvl5pPr marL="1828800" indent="0">
              <a:buNone/>
              <a:defRPr/>
            </a:lvl5pPr>
          </a:lstStyle>
          <a:p>
            <a:pPr lvl="0"/>
            <a:endParaRPr lang="fr-FR" dirty="0"/>
          </a:p>
        </p:txBody>
      </p:sp>
      <p:sp>
        <p:nvSpPr>
          <p:cNvPr id="11" name="Espace réservé pour une image  10">
            <a:extLst>
              <a:ext uri="{FF2B5EF4-FFF2-40B4-BE49-F238E27FC236}">
                <a16:creationId xmlns:a16="http://schemas.microsoft.com/office/drawing/2014/main" id="{A0E38972-2FCE-7C97-FE28-2D52B223A58D}"/>
              </a:ext>
            </a:extLst>
          </p:cNvPr>
          <p:cNvSpPr>
            <a:spLocks noGrp="1"/>
          </p:cNvSpPr>
          <p:nvPr>
            <p:ph type="pic" sz="quarter" idx="12"/>
          </p:nvPr>
        </p:nvSpPr>
        <p:spPr>
          <a:xfrm>
            <a:off x="2532000" y="772510"/>
            <a:ext cx="7128000" cy="4278048"/>
          </a:xfrm>
        </p:spPr>
        <p:txBody>
          <a:bodyPr/>
          <a:lstStyle>
            <a:lvl1pPr marL="0" indent="0">
              <a:buNone/>
              <a:defRPr/>
            </a:lvl1pPr>
          </a:lstStyle>
          <a:p>
            <a:endParaRPr lang="fr-FR" dirty="0"/>
          </a:p>
        </p:txBody>
      </p:sp>
      <p:sp>
        <p:nvSpPr>
          <p:cNvPr id="3" name="Espace réservé du contenu 2">
            <a:extLst>
              <a:ext uri="{FF2B5EF4-FFF2-40B4-BE49-F238E27FC236}">
                <a16:creationId xmlns:a16="http://schemas.microsoft.com/office/drawing/2014/main" id="{D9176D61-999B-E5DE-27ED-74DCFEA390A0}"/>
              </a:ext>
            </a:extLst>
          </p:cNvPr>
          <p:cNvSpPr>
            <a:spLocks noGrp="1"/>
          </p:cNvSpPr>
          <p:nvPr>
            <p:ph idx="13"/>
          </p:nvPr>
        </p:nvSpPr>
        <p:spPr>
          <a:xfrm>
            <a:off x="515936" y="6278881"/>
            <a:ext cx="6367464" cy="325087"/>
          </a:xfrm>
        </p:spPr>
        <p:txBody>
          <a:bodyPr>
            <a:normAutofit/>
          </a:bodyPr>
          <a:lstStyle>
            <a:lvl1pPr marL="0" indent="0">
              <a:buNone/>
              <a:defRPr sz="1600"/>
            </a:lvl1pPr>
            <a:lvl2pPr>
              <a:defRPr sz="2000"/>
            </a:lvl2pPr>
            <a:lvl3pPr>
              <a:defRPr sz="1800"/>
            </a:lvl3pPr>
            <a:lvl4pPr>
              <a:defRPr sz="1600"/>
            </a:lvl4pPr>
            <a:lvl5pPr>
              <a:defRPr sz="1400"/>
            </a:lvl5pPr>
          </a:lstStyle>
          <a:p>
            <a:pPr lvl="0"/>
            <a:endParaRPr lang="fr-FR" dirty="0"/>
          </a:p>
        </p:txBody>
      </p:sp>
    </p:spTree>
    <p:extLst>
      <p:ext uri="{BB962C8B-B14F-4D97-AF65-F5344CB8AC3E}">
        <p14:creationId xmlns:p14="http://schemas.microsoft.com/office/powerpoint/2010/main" val="3121694557"/>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E79BDEC-407E-4A29-67BF-13C4283D5C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F6A5A8B-4C20-7E82-4D72-8948D13F1A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5E4EC3D-39E6-77D5-7191-05106043D6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EFBF4-F74D-452F-BF42-D3FC7787D71B}" type="datetimeFigureOut">
              <a:rPr lang="fr-FR" smtClean="0"/>
              <a:t>06/08/2024</a:t>
            </a:fld>
            <a:endParaRPr lang="fr-FR"/>
          </a:p>
        </p:txBody>
      </p:sp>
      <p:sp>
        <p:nvSpPr>
          <p:cNvPr id="5" name="Espace réservé du pied de page 4">
            <a:extLst>
              <a:ext uri="{FF2B5EF4-FFF2-40B4-BE49-F238E27FC236}">
                <a16:creationId xmlns:a16="http://schemas.microsoft.com/office/drawing/2014/main" id="{4FCABC6A-3314-5F61-F7A6-0C43B67B18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FB0A202-44DB-85D4-2376-E424CE0D0A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0FAE4E-EFEB-4760-BB3B-054BAD02EE80}" type="slidenum">
              <a:rPr lang="fr-FR" smtClean="0"/>
              <a:t>‹N°›</a:t>
            </a:fld>
            <a:endParaRPr lang="fr-FR"/>
          </a:p>
        </p:txBody>
      </p:sp>
    </p:spTree>
    <p:extLst>
      <p:ext uri="{BB962C8B-B14F-4D97-AF65-F5344CB8AC3E}">
        <p14:creationId xmlns:p14="http://schemas.microsoft.com/office/powerpoint/2010/main" val="11286823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50" r:id="rId5"/>
    <p:sldLayoutId id="2147483664" r:id="rId6"/>
    <p:sldLayoutId id="2147483665" r:id="rId7"/>
    <p:sldLayoutId id="2147483666" r:id="rId8"/>
    <p:sldLayoutId id="2147483668" r:id="rId9"/>
    <p:sldLayoutId id="2147483688" r:id="rId10"/>
    <p:sldLayoutId id="2147483672" r:id="rId11"/>
    <p:sldLayoutId id="2147483689" r:id="rId12"/>
    <p:sldLayoutId id="2147483670" r:id="rId13"/>
    <p:sldLayoutId id="2147483671" r:id="rId14"/>
    <p:sldLayoutId id="2147483673" r:id="rId15"/>
    <p:sldLayoutId id="2147483674" r:id="rId16"/>
    <p:sldLayoutId id="2147483675" r:id="rId17"/>
    <p:sldLayoutId id="2147483676" r:id="rId18"/>
    <p:sldLayoutId id="2147483680" r:id="rId19"/>
    <p:sldLayoutId id="2147483684" r:id="rId20"/>
    <p:sldLayoutId id="2147483685" r:id="rId21"/>
    <p:sldLayoutId id="2147483677" r:id="rId22"/>
    <p:sldLayoutId id="2147483687" r:id="rId23"/>
    <p:sldLayoutId id="2147483678" r:id="rId24"/>
    <p:sldLayoutId id="2147483681" r:id="rId25"/>
    <p:sldLayoutId id="2147483682" r:id="rId26"/>
    <p:sldLayoutId id="2147483663" r:id="rId27"/>
    <p:sldLayoutId id="2147483662" r:id="rId28"/>
    <p:sldLayoutId id="2147483652" r:id="rId29"/>
    <p:sldLayoutId id="2147483654" r:id="rId30"/>
    <p:sldLayoutId id="2147483655" r:id="rId31"/>
    <p:sldLayoutId id="2147483656" r:id="rId32"/>
    <p:sldLayoutId id="2147483657" r:id="rId33"/>
    <p:sldLayoutId id="2147483658" r:id="rId34"/>
    <p:sldLayoutId id="2147483659" r:id="rId3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1323" userDrawn="1">
          <p15:clr>
            <a:srgbClr val="F26B43"/>
          </p15:clr>
        </p15:guide>
        <p15:guide id="5" pos="1527" userDrawn="1">
          <p15:clr>
            <a:srgbClr val="F26B43"/>
          </p15:clr>
        </p15:guide>
        <p15:guide id="6" pos="2525" userDrawn="1">
          <p15:clr>
            <a:srgbClr val="F26B43"/>
          </p15:clr>
        </p15:guide>
        <p15:guide id="7" pos="2729" userDrawn="1">
          <p15:clr>
            <a:srgbClr val="F26B43"/>
          </p15:clr>
        </p15:guide>
        <p15:guide id="8" pos="3727" userDrawn="1">
          <p15:clr>
            <a:srgbClr val="F26B43"/>
          </p15:clr>
        </p15:guide>
        <p15:guide id="9" pos="3953" userDrawn="1">
          <p15:clr>
            <a:srgbClr val="F26B43"/>
          </p15:clr>
        </p15:guide>
        <p15:guide id="10" pos="4929" userDrawn="1">
          <p15:clr>
            <a:srgbClr val="F26B43"/>
          </p15:clr>
        </p15:guide>
        <p15:guide id="11" pos="5133" userDrawn="1">
          <p15:clr>
            <a:srgbClr val="F26B43"/>
          </p15:clr>
        </p15:guide>
        <p15:guide id="12" pos="6131" userDrawn="1">
          <p15:clr>
            <a:srgbClr val="F26B43"/>
          </p15:clr>
        </p15:guide>
        <p15:guide id="13" pos="6335" userDrawn="1">
          <p15:clr>
            <a:srgbClr val="F26B43"/>
          </p15:clr>
        </p15:guide>
        <p15:guide id="14" pos="7333" userDrawn="1">
          <p15:clr>
            <a:srgbClr val="F26B43"/>
          </p15:clr>
        </p15:guide>
        <p15:guide id="15" orient="horz" pos="323" userDrawn="1">
          <p15:clr>
            <a:srgbClr val="F26B43"/>
          </p15:clr>
        </p15:guide>
        <p15:guide id="16" orient="horz" pos="374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0.png"/><Relationship Id="rId3"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g"/><Relationship Id="rId3"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6.png"/><Relationship Id="rId3"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 Id="rId3"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0.png"/><Relationship Id="rId3"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png"/><Relationship Id="rId3"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png"/><Relationship Id="rId3"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notesSlide" Target="../notesSlides/notesSlide8.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defRPr sz="4000"/>
            </a:pPr>
            <a:r>
              <a:t>KRAS target dossier - pancreatic cancer</a:t>
            </a:r>
          </a:p>
        </p:txBody>
      </p:sp>
      <p:sp>
        <p:nvSpPr>
          <p:cNvPr id="3" name="Subtitle 2"/>
          <p:cNvSpPr>
            <a:spLocks noGrp="1"/>
          </p:cNvSpPr>
          <p:nvPr>
            <p:ph type="subTitle" idx="1"/>
          </p:nvPr>
        </p:nvSpPr>
        <p:spPr/>
        <p:txBody>
          <a:bodyPr/>
          <a:lstStyle/>
          <a:p>
            <a:pPr>
              <a:defRPr sz="2000"/>
            </a:pPr>
            <a:r>
              <a:t>06-08-2024</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Expression in non cancerous and cancer cell lines</a:t>
            </a:r>
          </a:p>
        </p:txBody>
      </p:sp>
      <p:sp>
        <p:nvSpPr>
          <p:cNvPr id="3" name="Content Placeholder 2"/>
          <p:cNvSpPr>
            <a:spLocks noGrp="1"/>
          </p:cNvSpPr>
          <p:nvPr>
            <p:ph idx="12"/>
          </p:nvPr>
        </p:nvSpPr>
        <p:spPr/>
        <p:txBody>
          <a:bodyPr/>
          <a:lstStyle/>
          <a:p>
            <a:r>
              <a:t>Source: Human Protein Atlas</a:t>
            </a:r>
          </a:p>
        </p:txBody>
      </p:sp>
      <p:pic>
        <p:nvPicPr>
          <p:cNvPr id="4" name="Picture 3" descr="cellline_expr.png"/>
          <p:cNvPicPr>
            <a:picLocks noChangeAspect="1"/>
          </p:cNvPicPr>
          <p:nvPr/>
        </p:nvPicPr>
        <p:blipFill>
          <a:blip r:embed="rId2"/>
          <a:stretch>
            <a:fillRect/>
          </a:stretch>
        </p:blipFill>
        <p:spPr>
          <a:xfrm>
            <a:off x="1540800" y="878400"/>
            <a:ext cx="9111890" cy="510480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Mutations frequency in pancreatic cancer</a:t>
            </a:r>
          </a:p>
        </p:txBody>
      </p:sp>
      <p:sp>
        <p:nvSpPr>
          <p:cNvPr id="3" name="Content Placeholder 2"/>
          <p:cNvSpPr>
            <a:spLocks noGrp="1"/>
          </p:cNvSpPr>
          <p:nvPr>
            <p:ph idx="12"/>
          </p:nvPr>
        </p:nvSpPr>
        <p:spPr/>
        <p:txBody>
          <a:bodyPr/>
          <a:lstStyle/>
          <a:p>
            <a:r>
              <a:t>Source: cBioPortal</a:t>
            </a:r>
          </a:p>
        </p:txBody>
      </p:sp>
      <p:pic>
        <p:nvPicPr>
          <p:cNvPr id="4" name="Picture 3" descr="mutations_pancreatic.png"/>
          <p:cNvPicPr>
            <a:picLocks noChangeAspect="1"/>
          </p:cNvPicPr>
          <p:nvPr/>
        </p:nvPicPr>
        <p:blipFill>
          <a:blip r:embed="rId2"/>
          <a:stretch>
            <a:fillRect/>
          </a:stretch>
        </p:blipFill>
        <p:spPr>
          <a:xfrm>
            <a:off x="144000" y="1044000"/>
            <a:ext cx="7113600" cy="3977398"/>
          </a:xfrm>
          <a:prstGeom prst="rect">
            <a:avLst/>
          </a:prstGeom>
        </p:spPr>
      </p:pic>
      <p:sp>
        <p:nvSpPr>
          <p:cNvPr id="5" name="TextBox 4"/>
          <p:cNvSpPr txBox="1"/>
          <p:nvPr/>
        </p:nvSpPr>
        <p:spPr>
          <a:xfrm>
            <a:off x="7315200" y="1044000"/>
            <a:ext cx="4644000" cy="5094000"/>
          </a:xfrm>
          <a:prstGeom prst="rect">
            <a:avLst/>
          </a:prstGeom>
          <a:noFill/>
        </p:spPr>
        <p:txBody>
          <a:bodyPr wrap="square">
            <a:spAutoFit/>
          </a:bodyPr>
          <a:lstStyle/>
          <a:p/>
          <a:p>
            <a:r>
              <a:t>The KRAS gene in pancreatic cancer patients harbors various mutations, with the majority occurring at positions 12 (86.04%) and 61 (5.68%). Specifically, at position 12, the most common mutations are G12D (37.91%), G12V (29.85%), and G12R (15.66%), while at position 61, the most frequent mutations are Q61H (4.31%) and Q61R (1.14%). The least frequent mutations were observed at positions 1, 11, 13, 18, 23, and 146, with percentages ranging from 0.11% to 0.91%. In the general population, the three most frequent mutations, G12D, G12V, and G12R, have much lower frequencies (0.0014%-0.0007%).</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Mutations frequency in other cancers</a:t>
            </a:r>
          </a:p>
        </p:txBody>
      </p:sp>
      <p:sp>
        <p:nvSpPr>
          <p:cNvPr id="3" name="Content Placeholder 2"/>
          <p:cNvSpPr>
            <a:spLocks noGrp="1"/>
          </p:cNvSpPr>
          <p:nvPr>
            <p:ph idx="12"/>
          </p:nvPr>
        </p:nvSpPr>
        <p:spPr/>
        <p:txBody>
          <a:bodyPr/>
          <a:lstStyle/>
          <a:p>
            <a:r>
              <a:t>Source: cBioPortal</a:t>
            </a:r>
          </a:p>
        </p:txBody>
      </p:sp>
      <p:pic>
        <p:nvPicPr>
          <p:cNvPr id="4" name="Picture 3" descr="mutations_breast.png"/>
          <p:cNvPicPr>
            <a:picLocks noChangeAspect="1"/>
          </p:cNvPicPr>
          <p:nvPr/>
        </p:nvPicPr>
        <p:blipFill>
          <a:blip r:embed="rId2"/>
          <a:stretch>
            <a:fillRect/>
          </a:stretch>
        </p:blipFill>
        <p:spPr>
          <a:xfrm>
            <a:off x="514800" y="741600"/>
            <a:ext cx="4644000" cy="2596581"/>
          </a:xfrm>
          <a:prstGeom prst="rect">
            <a:avLst/>
          </a:prstGeom>
        </p:spPr>
      </p:pic>
      <p:pic>
        <p:nvPicPr>
          <p:cNvPr id="5" name="Picture 4" descr="mutations_colorectal.png"/>
          <p:cNvPicPr>
            <a:picLocks noChangeAspect="1"/>
          </p:cNvPicPr>
          <p:nvPr/>
        </p:nvPicPr>
        <p:blipFill>
          <a:blip r:embed="rId3"/>
          <a:stretch>
            <a:fillRect/>
          </a:stretch>
        </p:blipFill>
        <p:spPr>
          <a:xfrm>
            <a:off x="7182000" y="741600"/>
            <a:ext cx="4644000" cy="2596581"/>
          </a:xfrm>
          <a:prstGeom prst="rect">
            <a:avLst/>
          </a:prstGeom>
        </p:spPr>
      </p:pic>
      <p:pic>
        <p:nvPicPr>
          <p:cNvPr id="6" name="Picture 5" descr="mutations_lung.png"/>
          <p:cNvPicPr>
            <a:picLocks noChangeAspect="1"/>
          </p:cNvPicPr>
          <p:nvPr/>
        </p:nvPicPr>
        <p:blipFill>
          <a:blip r:embed="rId4"/>
          <a:stretch>
            <a:fillRect/>
          </a:stretch>
        </p:blipFill>
        <p:spPr>
          <a:xfrm>
            <a:off x="3470400" y="3610800"/>
            <a:ext cx="4644000" cy="2596581"/>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Glycosylations</a:t>
            </a:r>
          </a:p>
        </p:txBody>
      </p:sp>
      <p:pic>
        <p:nvPicPr>
          <p:cNvPr id="3" name="Picture Placeholder 2" descr="glycosylation.png"/>
          <p:cNvPicPr>
            <a:picLocks noGrp="1" noChangeAspect="1"/>
          </p:cNvPicPr>
          <p:nvPr>
            <p:ph type="pic" idx="12" sz="quarter"/>
          </p:nvPr>
        </p:nvPicPr>
        <p:blipFill>
          <a:blip r:embed="rId2"/>
          <a:srcRect/>
          <a:stretch>
            <a:fillRect/>
          </a:stretch>
        </p:blipFill>
        <p:spPr/>
      </p:pic>
      <p:sp>
        <p:nvSpPr>
          <p:cNvPr id="4" name="Text Placeholder 3"/>
          <p:cNvSpPr>
            <a:spLocks noGrp="1"/>
          </p:cNvSpPr>
          <p:nvPr>
            <p:ph type="body" idx="13" sz="quarter"/>
          </p:nvPr>
        </p:nvSpPr>
        <p:spPr/>
        <p:txBody>
          <a:bodyPr/>
          <a:lstStyle/>
          <a:p>
            <a:r>
              <a:t>35 is a position for O-linked (Glc) threonine glycosylation.</a:t>
            </a:r>
          </a:p>
        </p:txBody>
      </p:sp>
      <p:sp>
        <p:nvSpPr>
          <p:cNvPr id="5" name="Content Placeholder 4"/>
          <p:cNvSpPr>
            <a:spLocks noGrp="1"/>
          </p:cNvSpPr>
          <p:nvPr>
            <p:ph idx="14"/>
          </p:nvPr>
        </p:nvSpPr>
        <p:spPr/>
        <p:txBody>
          <a:bodyPr/>
          <a:lstStyle/>
          <a:p>
            <a:r>
              <a:t>Source: UniProt</a:t>
            </a:r>
          </a:p>
        </p:txBody>
      </p:sp>
      <p:sp>
        <p:nvSpPr>
          <p:cNvPr id="6" name="Text Placeholder 5"/>
          <p:cNvSpPr>
            <a:spLocks noGrp="1"/>
          </p:cNvSpPr>
          <p:nvPr>
            <p:ph type="body" idx="15" sz="quarter"/>
          </p:nvPr>
        </p:nvSpPr>
        <p:spPr/>
        <p:txBody>
          <a:bodyPr/>
          <a:lstStyle/>
          <a:p>
            <a:r>
              <a:t>This plot shows the positions of glycosylations, i.e. the positions of all glycan groups covalently attached to the protein.</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Gene essentiality</a:t>
            </a:r>
          </a:p>
        </p:txBody>
      </p:sp>
      <p:pic>
        <p:nvPicPr>
          <p:cNvPr id="3" name="Picture Placeholder 2" descr="hist_essentiality.png"/>
          <p:cNvPicPr>
            <a:picLocks noGrp="1" noChangeAspect="1"/>
          </p:cNvPicPr>
          <p:nvPr>
            <p:ph type="pic" idx="12" sz="quarter"/>
          </p:nvPr>
        </p:nvPicPr>
        <p:blipFill>
          <a:blip r:embed="rId2"/>
          <a:srcRect l="66" r="66"/>
          <a:stretch>
            <a:fillRect/>
          </a:stretch>
        </p:blipFill>
        <p:spPr/>
      </p:pic>
      <p:pic>
        <p:nvPicPr>
          <p:cNvPr id="4" name="Picture Placeholder 3" descr="hist_essentiality_avana.png"/>
          <p:cNvPicPr>
            <a:picLocks noGrp="1" noChangeAspect="1"/>
          </p:cNvPicPr>
          <p:nvPr>
            <p:ph type="pic" idx="13" sz="quarter"/>
          </p:nvPr>
        </p:nvPicPr>
        <p:blipFill>
          <a:blip r:embed="rId3"/>
          <a:srcRect l="8" r="8"/>
          <a:stretch>
            <a:fillRect/>
          </a:stretch>
        </p:blipFill>
        <p:spPr/>
      </p:pic>
      <p:sp>
        <p:nvSpPr>
          <p:cNvPr id="5" name="Content Placeholder 4"/>
          <p:cNvSpPr>
            <a:spLocks noGrp="1"/>
          </p:cNvSpPr>
          <p:nvPr>
            <p:ph idx="14"/>
          </p:nvPr>
        </p:nvSpPr>
        <p:spPr/>
        <p:txBody>
          <a:bodyPr/>
          <a:lstStyle/>
          <a:p>
            <a:r>
              <a:t>Source: OGEE</a:t>
            </a:r>
          </a:p>
        </p:txBody>
      </p:sp>
      <p:sp>
        <p:nvSpPr>
          <p:cNvPr id="6" name="Text Placeholder 5"/>
          <p:cNvSpPr>
            <a:spLocks noGrp="1"/>
          </p:cNvSpPr>
          <p:nvPr>
            <p:ph type="body" idx="15" sz="quarter"/>
          </p:nvPr>
        </p:nvSpPr>
        <p:spPr/>
        <p:txBody>
          <a:bodyPr/>
          <a:lstStyle/>
          <a:p>
            <a:r>
              <a:t>Organs in which KRAS is essential (KRAS is essential in more than 50% of the tested cell lines, Avana dataset): pancreas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Gene essentiality - pancreas</a:t>
            </a:r>
          </a:p>
        </p:txBody>
      </p:sp>
      <p:pic>
        <p:nvPicPr>
          <p:cNvPr id="3" name="Picture Placeholder 2" descr="most_essential.png"/>
          <p:cNvPicPr>
            <a:picLocks noGrp="1" noChangeAspect="1"/>
          </p:cNvPicPr>
          <p:nvPr>
            <p:ph type="pic" idx="12" sz="quarter"/>
          </p:nvPr>
        </p:nvPicPr>
        <p:blipFill>
          <a:blip r:embed="rId2"/>
          <a:srcRect l="946" r="946"/>
          <a:stretch>
            <a:fillRect/>
          </a:stretch>
        </p:blipFill>
        <p:spPr/>
      </p:pic>
      <p:pic>
        <p:nvPicPr>
          <p:cNvPr id="4" name="Picture Placeholder 3" descr="least_essential.png"/>
          <p:cNvPicPr>
            <a:picLocks noGrp="1" noChangeAspect="1"/>
          </p:cNvPicPr>
          <p:nvPr>
            <p:ph type="pic" idx="13" sz="quarter"/>
          </p:nvPr>
        </p:nvPicPr>
        <p:blipFill>
          <a:blip r:embed="rId3"/>
          <a:srcRect t="707" b="707"/>
          <a:stretch>
            <a:fillRect/>
          </a:stretch>
        </p:blipFill>
        <p:spPr/>
      </p:pic>
      <p:sp>
        <p:nvSpPr>
          <p:cNvPr id="5" name="Content Placeholder 4"/>
          <p:cNvSpPr>
            <a:spLocks noGrp="1"/>
          </p:cNvSpPr>
          <p:nvPr>
            <p:ph idx="14"/>
          </p:nvPr>
        </p:nvSpPr>
        <p:spPr/>
        <p:txBody>
          <a:bodyPr/>
          <a:lstStyle/>
          <a:p>
            <a:r>
              <a:t>Source: OGEE</a:t>
            </a:r>
          </a:p>
        </p:txBody>
      </p:sp>
      <p:sp>
        <p:nvSpPr>
          <p:cNvPr id="6" name="Text Placeholder 5"/>
          <p:cNvSpPr>
            <a:spLocks noGrp="1"/>
          </p:cNvSpPr>
          <p:nvPr>
            <p:ph type="body" idx="15" sz="quarter"/>
          </p:nvPr>
        </p:nvSpPr>
        <p:spPr/>
        <p:txBody>
          <a:bodyPr/>
          <a:lstStyle/>
          <a:p>
            <a:r>
              <a:t>The scores of each dataset are converted into z-scores. The smaller the z-value associated with the cell line, the more essential KRAS is in that cell line.</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KRAS Protein-Protein interactions</a:t>
            </a:r>
          </a:p>
        </p:txBody>
      </p:sp>
      <p:pic>
        <p:nvPicPr>
          <p:cNvPr id="3" name="Picture Placeholder 2" descr="interactions.png"/>
          <p:cNvPicPr>
            <a:picLocks noGrp="1" noChangeAspect="1"/>
          </p:cNvPicPr>
          <p:nvPr>
            <p:ph type="pic" idx="12" sz="quarter"/>
          </p:nvPr>
        </p:nvPicPr>
        <p:blipFill>
          <a:blip r:embed="rId2"/>
          <a:srcRect t="18" b="18"/>
          <a:stretch>
            <a:fillRect/>
          </a:stretch>
        </p:blipFill>
        <p:spPr/>
      </p:pic>
      <p:graphicFrame>
        <p:nvGraphicFramePr>
          <p:cNvPr id="4" name="Table Placeholder 3"/>
          <p:cNvGraphicFramePr>
            <a:graphicFrameLocks noGrp="1"/>
          </p:cNvGraphicFramePr>
          <p:nvPr>
            <p:ph type="tbl" idx="13" sz="quarter"/>
          </p:nvPr>
        </p:nvGraphicFramePr>
        <p:xfrm>
          <a:off x="515936" y="3979745"/>
          <a:ext cx="4516437" cy="2225040"/>
        </p:xfrm>
        <a:graphic>
          <a:graphicData uri="http://schemas.openxmlformats.org/drawingml/2006/table">
            <a:tbl>
              <a:tblPr firstRow="1" bandRow="1">
                <a:tableStyleId>{EB9631B5-78F2-41C9-869B-9F39066F8104}</a:tableStyleId>
              </a:tblPr>
              <a:tblGrid>
                <a:gridCol w="2258218"/>
                <a:gridCol w="2258219"/>
              </a:tblGrid>
              <a:tr h="370840">
                <a:tc>
                  <a:txBody>
                    <a:bodyPr/>
                    <a:lstStyle/>
                    <a:p>
                      <a:r>
                        <a:t>Protein</a:t>
                      </a:r>
                    </a:p>
                  </a:txBody>
                  <a:tcPr/>
                </a:tc>
                <a:tc>
                  <a:txBody>
                    <a:bodyPr/>
                    <a:lstStyle/>
                    <a:p>
                      <a:r>
                        <a:t>Score</a:t>
                      </a:r>
                    </a:p>
                  </a:txBody>
                  <a:tcPr/>
                </a:tc>
              </a:tr>
              <a:tr h="370840">
                <a:tc>
                  <a:txBody>
                    <a:bodyPr/>
                    <a:lstStyle/>
                    <a:p>
                      <a:r>
                        <a:t>BRAF</a:t>
                      </a:r>
                    </a:p>
                  </a:txBody>
                  <a:tcPr/>
                </a:tc>
                <a:tc>
                  <a:txBody>
                    <a:bodyPr/>
                    <a:lstStyle/>
                    <a:p>
                      <a:r>
                        <a:t>0.999</a:t>
                      </a:r>
                    </a:p>
                  </a:txBody>
                  <a:tcPr/>
                </a:tc>
              </a:tr>
              <a:tr h="370840">
                <a:tc>
                  <a:txBody>
                    <a:bodyPr/>
                    <a:lstStyle/>
                    <a:p>
                      <a:r>
                        <a:t>RAF1</a:t>
                      </a:r>
                    </a:p>
                  </a:txBody>
                  <a:tcPr/>
                </a:tc>
                <a:tc>
                  <a:txBody>
                    <a:bodyPr/>
                    <a:lstStyle/>
                    <a:p>
                      <a:r>
                        <a:t>0.999</a:t>
                      </a:r>
                    </a:p>
                  </a:txBody>
                  <a:tcPr/>
                </a:tc>
              </a:tr>
              <a:tr h="370840">
                <a:tc>
                  <a:txBody>
                    <a:bodyPr/>
                    <a:lstStyle/>
                    <a:p>
                      <a:r>
                        <a:t>RALGDS</a:t>
                      </a:r>
                    </a:p>
                  </a:txBody>
                  <a:tcPr/>
                </a:tc>
                <a:tc>
                  <a:txBody>
                    <a:bodyPr/>
                    <a:lstStyle/>
                    <a:p>
                      <a:r>
                        <a:t>0.999</a:t>
                      </a:r>
                    </a:p>
                  </a:txBody>
                  <a:tcPr/>
                </a:tc>
              </a:tr>
              <a:tr h="370840">
                <a:tc>
                  <a:txBody>
                    <a:bodyPr/>
                    <a:lstStyle/>
                    <a:p>
                      <a:r>
                        <a:t>SOS1</a:t>
                      </a:r>
                    </a:p>
                  </a:txBody>
                  <a:tcPr/>
                </a:tc>
                <a:tc>
                  <a:txBody>
                    <a:bodyPr/>
                    <a:lstStyle/>
                    <a:p>
                      <a:r>
                        <a:t>0.999</a:t>
                      </a:r>
                    </a:p>
                  </a:txBody>
                  <a:tcPr/>
                </a:tc>
              </a:tr>
              <a:tr h="370840">
                <a:tc>
                  <a:txBody>
                    <a:bodyPr/>
                    <a:lstStyle/>
                    <a:p>
                      <a:r>
                        <a:t>CALM3</a:t>
                      </a:r>
                    </a:p>
                  </a:txBody>
                  <a:tcPr/>
                </a:tc>
                <a:tc>
                  <a:txBody>
                    <a:bodyPr/>
                    <a:lstStyle/>
                    <a:p>
                      <a:r>
                        <a:t>0.998</a:t>
                      </a:r>
                    </a:p>
                  </a:txBody>
                  <a:tcPr/>
                </a:tc>
              </a:tr>
            </a:tbl>
          </a:graphicData>
        </a:graphic>
      </p:graphicFrame>
      <p:graphicFrame>
        <p:nvGraphicFramePr>
          <p:cNvPr id="5" name="Table Placeholder 4"/>
          <p:cNvGraphicFramePr>
            <a:graphicFrameLocks noGrp="1"/>
          </p:cNvGraphicFramePr>
          <p:nvPr>
            <p:ph type="tbl" idx="14" sz="quarter"/>
          </p:nvPr>
        </p:nvGraphicFramePr>
        <p:xfrm>
          <a:off x="5331957" y="3979745"/>
          <a:ext cx="4516437" cy="2225040"/>
        </p:xfrm>
        <a:graphic>
          <a:graphicData uri="http://schemas.openxmlformats.org/drawingml/2006/table">
            <a:tbl>
              <a:tblPr firstRow="1" bandRow="1">
                <a:tableStyleId>{EB9631B5-78F2-41C9-869B-9F39066F8104}</a:tableStyleId>
              </a:tblPr>
              <a:tblGrid>
                <a:gridCol w="2258218"/>
                <a:gridCol w="2258219"/>
              </a:tblGrid>
              <a:tr h="370840">
                <a:tc>
                  <a:txBody>
                    <a:bodyPr/>
                    <a:lstStyle/>
                    <a:p>
                      <a:r>
                        <a:t>Protein</a:t>
                      </a:r>
                    </a:p>
                  </a:txBody>
                  <a:tcPr/>
                </a:tc>
                <a:tc>
                  <a:txBody>
                    <a:bodyPr/>
                    <a:lstStyle/>
                    <a:p>
                      <a:r>
                        <a:t>Score</a:t>
                      </a:r>
                    </a:p>
                  </a:txBody>
                  <a:tcPr/>
                </a:tc>
              </a:tr>
              <a:tr h="370840">
                <a:tc>
                  <a:txBody>
                    <a:bodyPr/>
                    <a:lstStyle/>
                    <a:p>
                      <a:r>
                        <a:t>CALML3</a:t>
                      </a:r>
                    </a:p>
                  </a:txBody>
                  <a:tcPr/>
                </a:tc>
                <a:tc>
                  <a:txBody>
                    <a:bodyPr/>
                    <a:lstStyle/>
                    <a:p>
                      <a:r>
                        <a:t>0.998</a:t>
                      </a:r>
                    </a:p>
                  </a:txBody>
                  <a:tcPr/>
                </a:tc>
              </a:tr>
              <a:tr h="370840">
                <a:tc>
                  <a:txBody>
                    <a:bodyPr/>
                    <a:lstStyle/>
                    <a:p>
                      <a:r>
                        <a:t>CALML4</a:t>
                      </a:r>
                    </a:p>
                  </a:txBody>
                  <a:tcPr/>
                </a:tc>
                <a:tc>
                  <a:txBody>
                    <a:bodyPr/>
                    <a:lstStyle/>
                    <a:p>
                      <a:r>
                        <a:t>0.998</a:t>
                      </a:r>
                    </a:p>
                  </a:txBody>
                  <a:tcPr/>
                </a:tc>
              </a:tr>
              <a:tr h="370840">
                <a:tc>
                  <a:txBody>
                    <a:bodyPr/>
                    <a:lstStyle/>
                    <a:p>
                      <a:r>
                        <a:t>CALML5</a:t>
                      </a:r>
                    </a:p>
                  </a:txBody>
                  <a:tcPr/>
                </a:tc>
                <a:tc>
                  <a:txBody>
                    <a:bodyPr/>
                    <a:lstStyle/>
                    <a:p>
                      <a:r>
                        <a:t>0.998</a:t>
                      </a:r>
                    </a:p>
                  </a:txBody>
                  <a:tcPr/>
                </a:tc>
              </a:tr>
              <a:tr h="370840">
                <a:tc>
                  <a:txBody>
                    <a:bodyPr/>
                    <a:lstStyle/>
                    <a:p>
                      <a:r>
                        <a:t>CALML6</a:t>
                      </a:r>
                    </a:p>
                  </a:txBody>
                  <a:tcPr/>
                </a:tc>
                <a:tc>
                  <a:txBody>
                    <a:bodyPr/>
                    <a:lstStyle/>
                    <a:p>
                      <a:r>
                        <a:t>0.998</a:t>
                      </a:r>
                    </a:p>
                  </a:txBody>
                  <a:tcPr/>
                </a:tc>
              </a:tr>
              <a:tr h="370840">
                <a:tc>
                  <a:txBody>
                    <a:bodyPr/>
                    <a:lstStyle/>
                    <a:p>
                      <a:r>
                        <a:t>PIK3CA</a:t>
                      </a:r>
                    </a:p>
                  </a:txBody>
                  <a:tcPr/>
                </a:tc>
                <a:tc>
                  <a:txBody>
                    <a:bodyPr/>
                    <a:lstStyle/>
                    <a:p>
                      <a:r>
                        <a:t>0.998</a:t>
                      </a:r>
                    </a:p>
                  </a:txBody>
                  <a:tcPr/>
                </a:tc>
              </a:tr>
            </a:tbl>
          </a:graphicData>
        </a:graphic>
      </p:graphicFrame>
      <p:sp>
        <p:nvSpPr>
          <p:cNvPr id="6" name="Content Placeholder 5"/>
          <p:cNvSpPr>
            <a:spLocks noGrp="1"/>
          </p:cNvSpPr>
          <p:nvPr>
            <p:ph idx="15"/>
          </p:nvPr>
        </p:nvSpPr>
        <p:spPr/>
        <p:txBody>
          <a:bodyPr/>
          <a:lstStyle/>
          <a:p>
            <a:r>
              <a:t>The scores are from 0 to 1 and indicate the confidence: how likely STRING judges an interaction to be true, given the available evidence.</a:t>
            </a:r>
          </a:p>
        </p:txBody>
      </p:sp>
      <p:sp>
        <p:nvSpPr>
          <p:cNvPr id="7" name="Content Placeholder 6"/>
          <p:cNvSpPr>
            <a:spLocks noGrp="1"/>
          </p:cNvSpPr>
          <p:nvPr>
            <p:ph idx="16"/>
          </p:nvPr>
        </p:nvSpPr>
        <p:spPr/>
        <p:txBody>
          <a:bodyPr/>
          <a:lstStyle/>
          <a:p>
            <a:r>
              <a:t>Source: STRING</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Pathway enrichment</a:t>
            </a:r>
          </a:p>
        </p:txBody>
      </p:sp>
      <p:sp>
        <p:nvSpPr>
          <p:cNvPr id="3" name="Content Placeholder 2"/>
          <p:cNvSpPr>
            <a:spLocks noGrp="1"/>
          </p:cNvSpPr>
          <p:nvPr>
            <p:ph idx="12"/>
          </p:nvPr>
        </p:nvSpPr>
        <p:spPr/>
        <p:txBody>
          <a:bodyPr/>
          <a:lstStyle/>
          <a:p>
            <a:r>
              <a:t>Source: gseapy</a:t>
            </a:r>
          </a:p>
        </p:txBody>
      </p:sp>
      <p:sp>
        <p:nvSpPr>
          <p:cNvPr id="4" name="Text Placeholder 3"/>
          <p:cNvSpPr>
            <a:spLocks noGrp="1"/>
          </p:cNvSpPr>
          <p:nvPr>
            <p:ph type="body" idx="13" sz="quarter"/>
          </p:nvPr>
        </p:nvSpPr>
        <p:spPr/>
        <p:txBody>
          <a:bodyPr/>
          <a:lstStyle/>
          <a:p>
            <a:r>
              <a:t>Pathway enrichment analysis for the 100 genes that have the highest interaction with KRAS.</a:t>
            </a:r>
          </a:p>
        </p:txBody>
      </p:sp>
      <p:pic>
        <p:nvPicPr>
          <p:cNvPr id="5" name="Picture 4" descr="enrichment.png"/>
          <p:cNvPicPr>
            <a:picLocks noChangeAspect="1"/>
          </p:cNvPicPr>
          <p:nvPr/>
        </p:nvPicPr>
        <p:blipFill>
          <a:blip r:embed="rId2"/>
          <a:stretch>
            <a:fillRect/>
          </a:stretch>
        </p:blipFill>
        <p:spPr>
          <a:xfrm>
            <a:off x="514800" y="741600"/>
            <a:ext cx="3553199" cy="5539495"/>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SIGnaling network</a:t>
            </a:r>
          </a:p>
        </p:txBody>
      </p:sp>
      <p:sp>
        <p:nvSpPr>
          <p:cNvPr id="3" name="Content Placeholder 2"/>
          <p:cNvSpPr>
            <a:spLocks noGrp="1"/>
          </p:cNvSpPr>
          <p:nvPr>
            <p:ph idx="12"/>
          </p:nvPr>
        </p:nvSpPr>
        <p:spPr/>
        <p:txBody>
          <a:bodyPr/>
          <a:lstStyle/>
          <a:p>
            <a:r>
              <a:t>Source: Signor 3.0</a:t>
            </a:r>
          </a:p>
        </p:txBody>
      </p:sp>
      <p:pic>
        <p:nvPicPr>
          <p:cNvPr id="4" name="Picture 3" descr="signalNW.png"/>
          <p:cNvPicPr>
            <a:picLocks noChangeAspect="1"/>
          </p:cNvPicPr>
          <p:nvPr/>
        </p:nvPicPr>
        <p:blipFill>
          <a:blip r:embed="rId2"/>
          <a:stretch>
            <a:fillRect/>
          </a:stretch>
        </p:blipFill>
        <p:spPr>
          <a:xfrm>
            <a:off x="2455200" y="633600"/>
            <a:ext cx="7282080" cy="5601600"/>
          </a:xfrm>
          <a:prstGeom prst="rect">
            <a:avLst/>
          </a:prstGeom>
        </p:spPr>
      </p:pic>
      <p:sp>
        <p:nvSpPr>
          <p:cNvPr id="5" name="TextBox 4"/>
          <p:cNvSpPr txBox="1"/>
          <p:nvPr/>
        </p:nvSpPr>
        <p:spPr>
          <a:xfrm>
            <a:off x="8769600" y="6271200"/>
            <a:ext cx="2134800" cy="342000"/>
          </a:xfrm>
          <a:prstGeom prst="rect">
            <a:avLst/>
          </a:prstGeom>
          <a:noFill/>
        </p:spPr>
        <p:txBody>
          <a:bodyPr wrap="square">
            <a:spAutoFit/>
          </a:bodyPr>
          <a:lstStyle/>
          <a:p/>
          <a:p>
            <a:r>
              <a:t>Full list in the PDF.</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Target role in physiology and tumor progression</a:t>
            </a:r>
          </a:p>
        </p:txBody>
      </p:sp>
      <p:sp>
        <p:nvSpPr>
          <p:cNvPr id="3" name="Text Placeholder 2"/>
          <p:cNvSpPr>
            <a:spLocks noGrp="1"/>
          </p:cNvSpPr>
          <p:nvPr>
            <p:ph type="body" idx="14" sz="quarter"/>
          </p:nvPr>
        </p:nvSpPr>
        <p:spPr/>
        <p:txBody>
          <a:bodyPr/>
          <a:lstStyle/>
          <a:p>
            <a:r>
              <a:t>KRAS, a GTPase, is crucial for relaying growth factor receptor signals to cellular pathways controlling proliferation, survival, and migration. Normal KRAS activity is regulated, but mutations at codons 12, 13, or 61 disrupt this balance, leading to persistent activation and cancer. KRAS signaling influences airway epithelial cell differentiation. In the study, KRAS knockdown decreased secretory and ciliated cell differentiation, while KRAS activation increased it. Cigarette smoke enhances KRAS and RAS family protein activation, contributing to airway epithelial remodeling.</a:t>
            </a:r>
          </a:p>
        </p:txBody>
      </p:sp>
      <p:sp>
        <p:nvSpPr>
          <p:cNvPr id="4" name="Text Placeholder 3"/>
          <p:cNvSpPr>
            <a:spLocks noGrp="1"/>
          </p:cNvSpPr>
          <p:nvPr>
            <p:ph type="body" idx="15" sz="quarter"/>
          </p:nvPr>
        </p:nvSpPr>
        <p:spPr/>
        <p:txBody>
          <a:bodyPr/>
          <a:lstStyle/>
          <a:p>
            <a:r>
              <a:t>KRAS role in physiology</a:t>
            </a:r>
          </a:p>
        </p:txBody>
      </p:sp>
      <p:sp>
        <p:nvSpPr>
          <p:cNvPr id="5" name="Text Placeholder 4"/>
          <p:cNvSpPr>
            <a:spLocks noGrp="1"/>
          </p:cNvSpPr>
          <p:nvPr>
            <p:ph type="body" idx="16" sz="quarter"/>
          </p:nvPr>
        </p:nvSpPr>
        <p:spPr/>
        <p:txBody>
          <a:bodyPr/>
          <a:lstStyle/>
          <a:p>
            <a:r>
              <a:t>KRAS role in tumor progression</a:t>
            </a:r>
          </a:p>
        </p:txBody>
      </p:sp>
      <p:sp>
        <p:nvSpPr>
          <p:cNvPr id="6" name="Text Placeholder 5"/>
          <p:cNvSpPr>
            <a:spLocks noGrp="1"/>
          </p:cNvSpPr>
          <p:nvPr>
            <p:ph type="body" idx="17" sz="quarter"/>
          </p:nvPr>
        </p:nvSpPr>
        <p:spPr/>
        <p:txBody>
          <a:bodyPr/>
          <a:lstStyle/>
          <a:p>
            <a:r>
              <a:t>KRAS, a common oncogene in lung and pancreatic adenocarcinomas, is linked to poor clinical outcomes in pancreatic cancer. Recent research indicates that KRAS-driven tumor progression may not be entirely independent of upstream signaling. ERBB family RTKs contribute to KRAS-driven lung tumor development and progression. In pancreatic ductal adenocarcinomas (PDAC), KRAS mutations and SMAD4 deficiency accelerate PDAC development and alter tumor phenotype. A non-receptor protein tyrosine phosphatase, SHP2, is essential for KRAS-driven tumors and its inhibition or deletion delays tumor progression. Synergy is observed when targeting both SHP2 and MEK, leading to sustained tumor growth control in murine and human PDAC models. KRAS plays a central role in pancreatic cancer progression, and targeting multiple signaling pathways may be effective for KRAS-mutant cancers.</a:t>
            </a:r>
          </a:p>
        </p:txBody>
      </p:sp>
      <p:sp>
        <p:nvSpPr>
          <p:cNvPr id="7" name="Content Placeholder 6"/>
          <p:cNvSpPr>
            <a:spLocks noGrp="1"/>
          </p:cNvSpPr>
          <p:nvPr>
            <p:ph idx="12"/>
          </p:nvPr>
        </p:nvSpPr>
        <p:spPr/>
        <p:txBody>
          <a:bodyPr/>
          <a:lstStyle/>
          <a:p>
            <a:r>
              <a:t>Source: PubMed</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Target summary</a:t>
            </a:r>
          </a:p>
        </p:txBody>
      </p:sp>
      <p:sp>
        <p:nvSpPr>
          <p:cNvPr id="3" name="Content Placeholder 2"/>
          <p:cNvSpPr>
            <a:spLocks noGrp="1"/>
          </p:cNvSpPr>
          <p:nvPr>
            <p:ph idx="12"/>
          </p:nvPr>
        </p:nvSpPr>
        <p:spPr/>
        <p:txBody>
          <a:bodyPr/>
          <a:lstStyle/>
          <a:p>
            <a:r>
              <a:t>Source: NCBI Gene and RCSB</a:t>
            </a:r>
          </a:p>
        </p:txBody>
      </p:sp>
      <p:sp>
        <p:nvSpPr>
          <p:cNvPr id="4" name="TextBox 3"/>
          <p:cNvSpPr txBox="1"/>
          <p:nvPr/>
        </p:nvSpPr>
        <p:spPr>
          <a:xfrm>
            <a:off x="514800" y="1000799"/>
            <a:ext cx="6368400" cy="5133600"/>
          </a:xfrm>
          <a:prstGeom prst="rect">
            <a:avLst/>
          </a:prstGeom>
          <a:noFill/>
        </p:spPr>
        <p:txBody>
          <a:bodyPr wrap="square">
            <a:spAutoFit/>
          </a:bodyPr>
          <a:lstStyle/>
          <a:p/>
          <a:p>
            <a:r>
              <a:t>This gene, a Kirsten ras oncogene homolog from the mammalian ras gene family, encodes a protein that is a member of the small GTPase superfamily. A single amino acid substitution is responsible for an activating mutation. The transforming protein that results is implicated in various malignancies, including lung adenocarcinoma, mucinous adenoma, ductal carcinoma of the pancreas and colorectal carcinoma. Alternative splicing leads to variants encoding two isoforms that differ in the C-terminal region. [provided by RefSeq, Jul 2008]</a:t>
            </a:r>
          </a:p>
        </p:txBody>
      </p:sp>
      <p:pic>
        <p:nvPicPr>
          <p:cNvPr id="5" name="Picture 4" descr="structure.png"/>
          <p:cNvPicPr>
            <a:picLocks noChangeAspect="1"/>
          </p:cNvPicPr>
          <p:nvPr/>
        </p:nvPicPr>
        <p:blipFill>
          <a:blip r:embed="rId2"/>
          <a:stretch>
            <a:fillRect/>
          </a:stretch>
        </p:blipFill>
        <p:spPr>
          <a:xfrm>
            <a:off x="7214400" y="1000799"/>
            <a:ext cx="4572000" cy="4572000"/>
          </a:xfrm>
          <a:prstGeom prst="rect">
            <a:avLst/>
          </a:prstGeom>
        </p:spPr>
      </p:pic>
      <p:sp>
        <p:nvSpPr>
          <p:cNvPr id="6" name="TextBox 5"/>
          <p:cNvSpPr txBox="1"/>
          <p:nvPr/>
        </p:nvSpPr>
        <p:spPr>
          <a:xfrm>
            <a:off x="7761600" y="5605200"/>
            <a:ext cx="3060000" cy="360000"/>
          </a:xfrm>
          <a:prstGeom prst="rect">
            <a:avLst/>
          </a:prstGeom>
          <a:noFill/>
        </p:spPr>
        <p:txBody>
          <a:bodyPr wrap="square">
            <a:spAutoFit/>
          </a:bodyPr>
          <a:lstStyle/>
          <a:p/>
          <a:p>
            <a:r>
              <a:t>KRAS protein structure</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Kaplan-Meier curves</a:t>
            </a:r>
          </a:p>
        </p:txBody>
      </p:sp>
      <p:sp>
        <p:nvSpPr>
          <p:cNvPr id="3" name="Content Placeholder 2"/>
          <p:cNvSpPr>
            <a:spLocks noGrp="1"/>
          </p:cNvSpPr>
          <p:nvPr>
            <p:ph idx="12"/>
          </p:nvPr>
        </p:nvSpPr>
        <p:spPr/>
        <p:txBody>
          <a:bodyPr/>
          <a:lstStyle/>
          <a:p>
            <a:r>
              <a:t>Source: TCGA Survival</a:t>
            </a:r>
          </a:p>
        </p:txBody>
      </p:sp>
      <p:pic>
        <p:nvPicPr>
          <p:cNvPr id="4" name="Picture 3" descr="survival_KRAS_PAAD_CNAs.png"/>
          <p:cNvPicPr>
            <a:picLocks noChangeAspect="1"/>
          </p:cNvPicPr>
          <p:nvPr/>
        </p:nvPicPr>
        <p:blipFill>
          <a:blip r:embed="rId2"/>
          <a:stretch>
            <a:fillRect/>
          </a:stretch>
        </p:blipFill>
        <p:spPr>
          <a:xfrm>
            <a:off x="1267200" y="565200"/>
            <a:ext cx="4226269" cy="2862000"/>
          </a:xfrm>
          <a:prstGeom prst="rect">
            <a:avLst/>
          </a:prstGeom>
        </p:spPr>
      </p:pic>
      <p:pic>
        <p:nvPicPr>
          <p:cNvPr id="5" name="Picture 4" descr="survival_KRAS_PAAD_methylation-mean.png"/>
          <p:cNvPicPr>
            <a:picLocks noChangeAspect="1"/>
          </p:cNvPicPr>
          <p:nvPr/>
        </p:nvPicPr>
        <p:blipFill>
          <a:blip r:embed="rId3"/>
          <a:stretch>
            <a:fillRect/>
          </a:stretch>
        </p:blipFill>
        <p:spPr>
          <a:xfrm>
            <a:off x="6393600" y="565200"/>
            <a:ext cx="4226269" cy="2862000"/>
          </a:xfrm>
          <a:prstGeom prst="rect">
            <a:avLst/>
          </a:prstGeom>
        </p:spPr>
      </p:pic>
      <p:pic>
        <p:nvPicPr>
          <p:cNvPr id="6" name="Picture 5" descr="survival_KRAS_PAAD_mutation.png"/>
          <p:cNvPicPr>
            <a:picLocks noChangeAspect="1"/>
          </p:cNvPicPr>
          <p:nvPr/>
        </p:nvPicPr>
        <p:blipFill>
          <a:blip r:embed="rId4"/>
          <a:stretch>
            <a:fillRect/>
          </a:stretch>
        </p:blipFill>
        <p:spPr>
          <a:xfrm>
            <a:off x="1267200" y="3430800"/>
            <a:ext cx="4226269" cy="2862000"/>
          </a:xfrm>
          <a:prstGeom prst="rect">
            <a:avLst/>
          </a:prstGeom>
        </p:spPr>
      </p:pic>
      <p:pic>
        <p:nvPicPr>
          <p:cNvPr id="7" name="Picture 6" descr="survival_KRAS_PAAD_rnaseq.png"/>
          <p:cNvPicPr>
            <a:picLocks noChangeAspect="1"/>
          </p:cNvPicPr>
          <p:nvPr/>
        </p:nvPicPr>
        <p:blipFill>
          <a:blip r:embed="rId5"/>
          <a:stretch>
            <a:fillRect/>
          </a:stretch>
        </p:blipFill>
        <p:spPr>
          <a:xfrm>
            <a:off x="6393600" y="3430800"/>
            <a:ext cx="4226269" cy="2862000"/>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Pancreatic cancer description</a:t>
            </a:r>
          </a:p>
        </p:txBody>
      </p:sp>
      <p:sp>
        <p:nvSpPr>
          <p:cNvPr id="3" name="Text Placeholder 2"/>
          <p:cNvSpPr>
            <a:spLocks noGrp="1"/>
          </p:cNvSpPr>
          <p:nvPr>
            <p:ph type="body" idx="13" sz="quarter"/>
          </p:nvPr>
        </p:nvSpPr>
        <p:spPr/>
        <p:txBody>
          <a:bodyPr/>
          <a:lstStyle/>
          <a:p>
            <a:r>
              <a:t>Pancreatic cancer is linked to hyperglycemia and diabetes mellitus, increasing incidence, mortality, and presenting with larger tumors and shorter survival. The role and mechanisms of hyperglycemia in cancer progression are still unknown.</a:t>
            </a:r>
          </a:p>
          <a:p>
            <a:r>
              <a:t>Pancreatic ductal adenocarcinoma (PDAC) is driven by the immune system and KRAS mutations, with low 5-year survival rate. Common inactivating mutations include TP53, CDKN2A, and SMAD4. The cancer microenvironment significantly contributes to PDAC progression.</a:t>
            </a:r>
          </a:p>
          <a:p>
            <a:r>
              <a:t>Pancreatic cancer is a leading cause of cancer deaths with a low 5-year survival rate. Major driver genes include mutated KRAS and inactivated TP53, CDKN2A, and SMAD4. Up to 10% are inherited, with autosomal dominant inheritance in most cases.</a:t>
            </a:r>
          </a:p>
          <a:p/>
        </p:txBody>
      </p:sp>
      <p:sp>
        <p:nvSpPr>
          <p:cNvPr id="4" name="Content Placeholder 3"/>
          <p:cNvSpPr>
            <a:spLocks noGrp="1"/>
          </p:cNvSpPr>
          <p:nvPr>
            <p:ph idx="12"/>
          </p:nvPr>
        </p:nvSpPr>
        <p:spPr/>
        <p:txBody>
          <a:bodyPr/>
          <a:lstStyle/>
          <a:p>
            <a:r>
              <a:t>Source: PMC</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Pancreatic cancer statistics</a:t>
            </a:r>
          </a:p>
        </p:txBody>
      </p:sp>
      <p:sp>
        <p:nvSpPr>
          <p:cNvPr id="3" name="Text Placeholder 2"/>
          <p:cNvSpPr>
            <a:spLocks noGrp="1"/>
          </p:cNvSpPr>
          <p:nvPr>
            <p:ph type="body" idx="13" sz="quarter"/>
          </p:nvPr>
        </p:nvSpPr>
        <p:spPr/>
        <p:txBody>
          <a:bodyPr/>
          <a:lstStyle/>
          <a:p>
            <a:r>
              <a:t>Pancreatic cancer, primarily PDAC, is a deadly disease with 496,000 new cases and 466,000 deaths worldwide in 2020. PDAC makes up over 90% of cases, and despite being the 10th most common cancer, it's the 7th leading cause of cancer deaths due to poor prognosis. The 5-year survival rate is under 10%.</a:t>
            </a:r>
          </a:p>
          <a:p>
            <a:r>
              <a:t>The incidence rate of pancreatic cancer is increasing, accounting for nearly 5% of global cancer cases and deaths. Its low survival rate is due to its asymptomatic nature in early stages and the absence of effective biomarkers for early detection.</a:t>
            </a:r>
          </a:p>
          <a:p>
            <a:r>
              <a:t>Pancreatic ductal adenocarcinoma (PDAC) originates from pancreatic cells and is influenced by a complex tumor microenvironment (TME) involving a dense ECM, stromal cells, cancer-associated fibroblasts, and immune cells. Overexpression of ECM proteins like collagen and fibronectin promotes PDAC growth and chemotherapeutic resistance.</a:t>
            </a:r>
          </a:p>
          <a:p>
            <a:r>
              <a:t>Pancreatic cancer has a poor prognosis, emphasizing the importance of early diagnosis and treatment. CA-19-9, a carbohydrate antigen biomarker, is used for diagnosing and managing pancreatic cancer by detecting it in the blood of some patients.</a:t>
            </a:r>
          </a:p>
          <a:p>
            <a:r>
              <a:t>The prevalence and incidence of PNET have risen, accounting for up to 10% of pancreatic tumors in autopsy studies. The global 5-year survival rate for pancreatic tumors, including PDAC and PNET, is around 10%. Low survival is due to late diagnosis, low resectability, early metastasis, and resistance to therapy.</a:t>
            </a:r>
          </a:p>
          <a:p>
            <a:r>
              <a:t>In the US, African Americans have higher pancreatic cancer incidence and poorer survival rates due to social factors like smoking, alcohol, obesity, and diabetes. Genetics also play a role.</a:t>
            </a:r>
          </a:p>
          <a:p>
            <a:r>
              <a:t>Pancreatic cancer (PDAC) is a deadly, aggressive disease with increasing incidence and poor prognosis. Late detection, lack of early biomarkers, and chemoresistance contribute to low survival rates. Global efforts focus on early diagnosis and treatment, with CA-19-9 as a crucial diagnostic tool.</a:t>
            </a:r>
          </a:p>
          <a:p/>
        </p:txBody>
      </p:sp>
      <p:sp>
        <p:nvSpPr>
          <p:cNvPr id="4" name="Content Placeholder 3"/>
          <p:cNvSpPr>
            <a:spLocks noGrp="1"/>
          </p:cNvSpPr>
          <p:nvPr>
            <p:ph idx="12"/>
          </p:nvPr>
        </p:nvSpPr>
        <p:spPr/>
        <p:txBody>
          <a:bodyPr/>
          <a:lstStyle/>
          <a:p>
            <a:r>
              <a:t>Source: PMC</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Pancreatic cancer standard of care</a:t>
            </a:r>
          </a:p>
        </p:txBody>
      </p:sp>
      <p:sp>
        <p:nvSpPr>
          <p:cNvPr id="3" name="Text Placeholder 2"/>
          <p:cNvSpPr>
            <a:spLocks noGrp="1"/>
          </p:cNvSpPr>
          <p:nvPr>
            <p:ph type="body" idx="13" sz="quarter"/>
          </p:nvPr>
        </p:nvSpPr>
        <p:spPr/>
        <p:txBody>
          <a:bodyPr/>
          <a:lstStyle/>
          <a:p>
            <a:r>
              <a:t>Pancreatic cancer is a deadly disease with poor prognosis, often diagnosed late for R0 surgery. In China, it's the 7th leading cause of cancer deaths, with nearly equal numbers of deaths and new cases annually. Standard treatment for advanced and metastatic pancreatic cancer is chemotherapy, with Nab-paclitaxel plus gemcitabine (AG) and modified FOLFIRINOX as first-line options based on clinical trials.</a:t>
            </a:r>
          </a:p>
          <a:p>
            <a:r>
              <a:t>The PRODIGE4/ACCORD11 and MPACT trials in 2011 and 2013 showed that FOLFIRINOX and gemcitabine plus nab-paclitaxel had better survival benefits than gemcitabine monotherapy in metastatic pancreatic cancer patients. These two regimens are now the standard first-line treatment.</a:t>
            </a:r>
          </a:p>
          <a:p>
            <a:r>
              <a:t>For over two decades, gemcitabine monotherapy has been the standard treatment for metastatic pancreatic cancer. Combination regimens with other drugs haven't significantly improved survival, except for erlotinib, which, when used with gemcitabine, provides a marginal increase in median survival time.</a:t>
            </a:r>
          </a:p>
          <a:p>
            <a:r>
              <a:t>FOLFIRINOX significantly improves overall survival and quality of life compared to gemcitabine in metastatic pancreatic cancer patients, making it the standard treatment for those with good performance status in North America and Europe.</a:t>
            </a:r>
          </a:p>
          <a:p>
            <a:r>
              <a:t>The standard treatment for pancreatic cancer is chemotherapy, with Nab-paclitaxel plus gemcitabine (AG) and modified FOLFIRINOX being the recommended first-line options based on clinical trials. More effective treatments are needed as gemcitabine monotherapy has been the standard for over two decades. FOLFIRINOX improves overall survival and quality of life compared to gemcitabine.</a:t>
            </a:r>
          </a:p>
          <a:p/>
        </p:txBody>
      </p:sp>
      <p:sp>
        <p:nvSpPr>
          <p:cNvPr id="4" name="Content Placeholder 3"/>
          <p:cNvSpPr>
            <a:spLocks noGrp="1"/>
          </p:cNvSpPr>
          <p:nvPr>
            <p:ph idx="12"/>
          </p:nvPr>
        </p:nvSpPr>
        <p:spPr/>
        <p:txBody>
          <a:bodyPr/>
          <a:lstStyle/>
          <a:p>
            <a:r>
              <a:t>Source: PMC</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Pancreatic cancer ESMO guidelines</a:t>
            </a:r>
          </a:p>
        </p:txBody>
      </p:sp>
      <p:sp>
        <p:nvSpPr>
          <p:cNvPr id="3" name="Content Placeholder 2"/>
          <p:cNvSpPr>
            <a:spLocks noGrp="1"/>
          </p:cNvSpPr>
          <p:nvPr>
            <p:ph idx="12"/>
          </p:nvPr>
        </p:nvSpPr>
        <p:spPr/>
        <p:txBody>
          <a:bodyPr/>
          <a:lstStyle/>
          <a:p>
            <a:r>
              <a:t>Source: ESMO</a:t>
            </a:r>
          </a:p>
        </p:txBody>
      </p:sp>
      <p:sp>
        <p:nvSpPr>
          <p:cNvPr id="4" name="Text Placeholder 3"/>
          <p:cNvSpPr>
            <a:spLocks noGrp="1"/>
          </p:cNvSpPr>
          <p:nvPr>
            <p:ph type="body" idx="16" sz="quarter"/>
          </p:nvPr>
        </p:nvSpPr>
        <p:spPr/>
        <p:txBody>
          <a:bodyPr/>
          <a:lstStyle/>
          <a:p>
            <a:r>
              <a:t>Management of local and locoregional disease</a:t>
            </a:r>
          </a:p>
        </p:txBody>
      </p:sp>
      <p:sp>
        <p:nvSpPr>
          <p:cNvPr id="5" name="Text Placeholder 4"/>
          <p:cNvSpPr>
            <a:spLocks noGrp="1"/>
          </p:cNvSpPr>
          <p:nvPr>
            <p:ph type="body" idx="18" sz="quarter"/>
          </p:nvPr>
        </p:nvSpPr>
        <p:spPr/>
        <p:txBody>
          <a:bodyPr/>
          <a:lstStyle/>
          <a:p>
            <a:r>
              <a:t>ESMO guidelines recommend surgical resection as the only potentially curative treatment for pancreatic cancer. Upfront surgery is the standard for resectable tumors, with pancreatoduodenectomy for head tumors and distal pancreatectomy for body/tail tumors. Neoadjuvant therapy is not well-established for resectable disease, but it is recommended for borderline resectable and locally advanced disease. For borderline resectable disease, induction therapy improves OS. For locally advanced disease, induction therapy increases the possibility of R0 resection. Standard lymphadenectomy is recommended, and perioperative thromboprophylaxis is necessary. Following resection, adjuvant chemotherapy is strongly recommended. Patients with borderline resectable disease have a high probability of R1 resection and should be considered for induction treatment. For locally advanced disease, conversion therapy is suggested, and exploration for resection could be discussed if there is significant tumor downstaging. Arterial resection after induction therapy is not recommended but can be considered in experienced centers on a case-by-case basis.</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Pancreatic cancer ESMO guidelines</a:t>
            </a:r>
          </a:p>
        </p:txBody>
      </p:sp>
      <p:pic>
        <p:nvPicPr>
          <p:cNvPr id="3" name="Picture 2" descr="image4.png"/>
          <p:cNvPicPr>
            <a:picLocks noChangeAspect="1"/>
          </p:cNvPicPr>
          <p:nvPr/>
        </p:nvPicPr>
        <p:blipFill>
          <a:blip r:embed="rId2"/>
          <a:stretch>
            <a:fillRect/>
          </a:stretch>
        </p:blipFill>
        <p:spPr>
          <a:xfrm>
            <a:off x="514800" y="838800"/>
            <a:ext cx="4918948" cy="4518000"/>
          </a:xfrm>
          <a:prstGeom prst="rect">
            <a:avLst/>
          </a:prstGeom>
        </p:spPr>
      </p:pic>
      <p:sp>
        <p:nvSpPr>
          <p:cNvPr id="4" name="TextBox 3"/>
          <p:cNvSpPr txBox="1"/>
          <p:nvPr/>
        </p:nvSpPr>
        <p:spPr>
          <a:xfrm>
            <a:off x="514800" y="5356800"/>
            <a:ext cx="9000000" cy="360000"/>
          </a:xfrm>
          <a:prstGeom prst="rect">
            <a:avLst/>
          </a:prstGeom>
          <a:noFill/>
        </p:spPr>
        <p:txBody>
          <a:bodyPr wrap="square">
            <a:spAutoFit/>
          </a:bodyPr>
          <a:lstStyle/>
          <a:p/>
          <a:p>
            <a:r>
              <a:t>Figure 1. Diagnostic work-up of suspected PC.</a:t>
            </a:r>
            <a:br/>
            <a:r>
              <a:t>Purple: general categories or stratification; white: management.</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Pancreatic cancer ESMO guidelines</a:t>
            </a:r>
          </a:p>
        </p:txBody>
      </p:sp>
      <p:pic>
        <p:nvPicPr>
          <p:cNvPr id="3" name="Picture 2" descr="image5.png"/>
          <p:cNvPicPr>
            <a:picLocks noChangeAspect="1"/>
          </p:cNvPicPr>
          <p:nvPr/>
        </p:nvPicPr>
        <p:blipFill>
          <a:blip r:embed="rId2"/>
          <a:stretch>
            <a:fillRect/>
          </a:stretch>
        </p:blipFill>
        <p:spPr>
          <a:xfrm>
            <a:off x="514800" y="838800"/>
            <a:ext cx="6644895" cy="4518000"/>
          </a:xfrm>
          <a:prstGeom prst="rect">
            <a:avLst/>
          </a:prstGeom>
        </p:spPr>
      </p:pic>
      <p:sp>
        <p:nvSpPr>
          <p:cNvPr id="4" name="TextBox 3"/>
          <p:cNvSpPr txBox="1"/>
          <p:nvPr/>
        </p:nvSpPr>
        <p:spPr>
          <a:xfrm>
            <a:off x="514800" y="5356800"/>
            <a:ext cx="9000000" cy="360000"/>
          </a:xfrm>
          <a:prstGeom prst="rect">
            <a:avLst/>
          </a:prstGeom>
          <a:noFill/>
        </p:spPr>
        <p:txBody>
          <a:bodyPr wrap="square">
            <a:spAutoFit/>
          </a:bodyPr>
          <a:lstStyle/>
          <a:p/>
          <a:p>
            <a:r>
              <a:t>Figure 2. Treatment algorithm for local and locoregional PC.</a:t>
            </a:r>
            <a:br/>
            <a:r>
              <a:t>Purple: general categories or stratification; red: surgery; blue: systemic anticancer therapy; turquoise: combination of treatments; white: other aspects of man-agement.</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Pancreatic cancer ESMO guidelines</a:t>
            </a:r>
          </a:p>
        </p:txBody>
      </p:sp>
      <p:pic>
        <p:nvPicPr>
          <p:cNvPr id="3" name="Picture 2" descr="image6.png"/>
          <p:cNvPicPr>
            <a:picLocks noChangeAspect="1"/>
          </p:cNvPicPr>
          <p:nvPr/>
        </p:nvPicPr>
        <p:blipFill>
          <a:blip r:embed="rId2"/>
          <a:stretch>
            <a:fillRect/>
          </a:stretch>
        </p:blipFill>
        <p:spPr>
          <a:xfrm>
            <a:off x="514800" y="838800"/>
            <a:ext cx="9629466" cy="4518000"/>
          </a:xfrm>
          <a:prstGeom prst="rect">
            <a:avLst/>
          </a:prstGeom>
        </p:spPr>
      </p:pic>
      <p:sp>
        <p:nvSpPr>
          <p:cNvPr id="4" name="TextBox 3"/>
          <p:cNvSpPr txBox="1"/>
          <p:nvPr/>
        </p:nvSpPr>
        <p:spPr>
          <a:xfrm>
            <a:off x="514800" y="5356800"/>
            <a:ext cx="9000000" cy="360000"/>
          </a:xfrm>
          <a:prstGeom prst="rect">
            <a:avLst/>
          </a:prstGeom>
          <a:noFill/>
        </p:spPr>
        <p:txBody>
          <a:bodyPr wrap="square">
            <a:spAutoFit/>
          </a:bodyPr>
          <a:lstStyle/>
          <a:p/>
          <a:p>
            <a:r>
              <a:t>Figure 3. Systemic treatment of advanced PC.</a:t>
            </a:r>
            <a:br/>
            <a:r>
              <a:t>Purple: general categories or stratification; blue: systemic anticancer therapy; white: other aspects of management.</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Pancreatic cancer ESMO guidelines</a:t>
            </a:r>
          </a:p>
        </p:txBody>
      </p:sp>
      <p:pic>
        <p:nvPicPr>
          <p:cNvPr id="3" name="Picture 2" descr="image7.png"/>
          <p:cNvPicPr>
            <a:picLocks noChangeAspect="1"/>
          </p:cNvPicPr>
          <p:nvPr/>
        </p:nvPicPr>
        <p:blipFill>
          <a:blip r:embed="rId2"/>
          <a:stretch>
            <a:fillRect/>
          </a:stretch>
        </p:blipFill>
        <p:spPr>
          <a:xfrm>
            <a:off x="514800" y="838800"/>
            <a:ext cx="10283050" cy="4518000"/>
          </a:xfrm>
          <a:prstGeom prst="rect">
            <a:avLst/>
          </a:prstGeom>
        </p:spPr>
      </p:pic>
      <p:sp>
        <p:nvSpPr>
          <p:cNvPr id="4" name="TextBox 3"/>
          <p:cNvSpPr txBox="1"/>
          <p:nvPr/>
        </p:nvSpPr>
        <p:spPr>
          <a:xfrm>
            <a:off x="514800" y="5356800"/>
            <a:ext cx="9000000" cy="360000"/>
          </a:xfrm>
          <a:prstGeom prst="rect">
            <a:avLst/>
          </a:prstGeom>
          <a:noFill/>
        </p:spPr>
        <p:txBody>
          <a:bodyPr wrap="square">
            <a:spAutoFit/>
          </a:bodyPr>
          <a:lstStyle/>
          <a:p/>
          <a:p>
            <a:r>
              <a:t>Figure 4. Precision medicine in metastatic PC.</a:t>
            </a:r>
            <a:br/>
            <a:r>
              <a:t>Purple: general categories or stratification; blue: systemic anticancer therapy; white: other aspects of management.</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Pancreatic cancer current therapies and limitations</a:t>
            </a:r>
          </a:p>
        </p:txBody>
      </p:sp>
      <p:sp>
        <p:nvSpPr>
          <p:cNvPr id="3" name="Text Placeholder 2"/>
          <p:cNvSpPr>
            <a:spLocks noGrp="1"/>
          </p:cNvSpPr>
          <p:nvPr>
            <p:ph type="body" idx="13" sz="quarter"/>
          </p:nvPr>
        </p:nvSpPr>
        <p:spPr/>
        <p:txBody>
          <a:bodyPr/>
          <a:lstStyle/>
          <a:p>
            <a:r>
              <a:t>Current therapies for pancreatic cancer include surgery, chemotherapy, and radiation therapy. Surgery is the most effective treatment but is only suitable for a minority of patients due to the disease's advanced stage at diagnosis and difficulty in removing all cancer cells. Chemotherapy and radiation therapy are used to slow down the disease progression and improve symptoms, but they have limited efficacy and significant side effects.Limitation of Surgery:- Only suitable for a minority of patients- Difficulty in removing all cancer cellsLimitation of Chemotherapy and Radiation Therapy:- Limited efficacy- Significant side effects.</a:t>
            </a:r>
          </a:p>
          <a:p/>
        </p:txBody>
      </p:sp>
      <p:sp>
        <p:nvSpPr>
          <p:cNvPr id="4" name="Content Placeholder 3"/>
          <p:cNvSpPr>
            <a:spLocks noGrp="1"/>
          </p:cNvSpPr>
          <p:nvPr>
            <p:ph idx="12"/>
          </p:nvPr>
        </p:nvSpPr>
        <p:spPr/>
        <p:txBody>
          <a:bodyPr/>
          <a:lstStyle/>
          <a:p>
            <a:r>
              <a:t>Source: PMC</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Target characteristics</a:t>
            </a:r>
          </a:p>
        </p:txBody>
      </p:sp>
      <p:graphicFrame>
        <p:nvGraphicFramePr>
          <p:cNvPr id="3" name="Table Placeholder 2"/>
          <p:cNvGraphicFramePr>
            <a:graphicFrameLocks noGrp="1"/>
          </p:cNvGraphicFramePr>
          <p:nvPr>
            <p:ph type="tbl" idx="10" sz="quarter"/>
          </p:nvPr>
        </p:nvGraphicFramePr>
        <p:xfrm>
          <a:off x="515936" y="886493"/>
          <a:ext cx="10393364" cy="2595880"/>
        </p:xfrm>
        <a:graphic>
          <a:graphicData uri="http://schemas.openxmlformats.org/drawingml/2006/table">
            <a:tbl>
              <a:tblPr firstRow="1" bandRow="1">
                <a:tableStyleId>{EB9631B5-78F2-41C9-869B-9F39066F8104}</a:tableStyleId>
              </a:tblPr>
              <a:tblGrid>
                <a:gridCol w="5196682"/>
                <a:gridCol w="5196682"/>
              </a:tblGrid>
              <a:tr h="370840">
                <a:tc>
                  <a:txBody>
                    <a:bodyPr/>
                    <a:lstStyle/>
                    <a:p>
                      <a:r>
                        <a:t>Target characteristics</a:t>
                      </a:r>
                    </a:p>
                  </a:txBody>
                  <a:tcPr/>
                </a:tc>
                <a:tc>
                  <a:txBody>
                    <a:bodyPr/>
                    <a:lstStyle/>
                    <a:p/>
                  </a:txBody>
                  <a:tcPr/>
                </a:tc>
              </a:tr>
              <a:tr h="370840">
                <a:tc>
                  <a:txBody>
                    <a:bodyPr/>
                    <a:lstStyle/>
                    <a:p>
                      <a:r>
                        <a:t>Name</a:t>
                      </a:r>
                    </a:p>
                  </a:txBody>
                  <a:tcPr/>
                </a:tc>
                <a:tc>
                  <a:txBody>
                    <a:bodyPr/>
                    <a:lstStyle/>
                    <a:p>
                      <a:r>
                        <a:t>KRAS</a:t>
                      </a:r>
                    </a:p>
                  </a:txBody>
                  <a:tcPr/>
                </a:tc>
              </a:tr>
              <a:tr h="370840">
                <a:tc>
                  <a:txBody>
                    <a:bodyPr/>
                    <a:lstStyle/>
                    <a:p>
                      <a:r>
                        <a:t>Size</a:t>
                      </a:r>
                    </a:p>
                  </a:txBody>
                  <a:tcPr/>
                </a:tc>
                <a:tc>
                  <a:txBody>
                    <a:bodyPr/>
                    <a:lstStyle/>
                    <a:p>
                      <a:r>
                        <a:t>21.66 kDA</a:t>
                      </a:r>
                    </a:p>
                  </a:txBody>
                  <a:tcPr/>
                </a:tc>
              </a:tr>
              <a:tr h="370840">
                <a:tc>
                  <a:txBody>
                    <a:bodyPr/>
                    <a:lstStyle/>
                    <a:p>
                      <a:r>
                        <a:t>Family</a:t>
                      </a:r>
                    </a:p>
                  </a:txBody>
                  <a:tcPr/>
                </a:tc>
                <a:tc>
                  <a:txBody>
                    <a:bodyPr/>
                    <a:lstStyle/>
                    <a:p>
                      <a:r>
                        <a:t>RAS, DI-RAS, AND RHEB FAMILY MEMBERS OF SMALL GTPASE SUPERFAMILY</a:t>
                      </a:r>
                    </a:p>
                  </a:txBody>
                  <a:tcPr/>
                </a:tc>
              </a:tr>
              <a:tr h="370840">
                <a:tc>
                  <a:txBody>
                    <a:bodyPr/>
                    <a:lstStyle/>
                    <a:p>
                      <a:r>
                        <a:t>Subcellular location</a:t>
                      </a:r>
                    </a:p>
                  </a:txBody>
                  <a:tcPr/>
                </a:tc>
                <a:tc>
                  <a:txBody>
                    <a:bodyPr/>
                    <a:lstStyle/>
                    <a:p>
                      <a:r>
                        <a:t>Cell membrane, Endomembrane system, Cytoplasm, cytosol</a:t>
                      </a:r>
                    </a:p>
                  </a:txBody>
                  <a:tcPr/>
                </a:tc>
              </a:tr>
              <a:tr h="370840">
                <a:tc>
                  <a:txBody>
                    <a:bodyPr/>
                    <a:lstStyle/>
                    <a:p>
                      <a:r>
                        <a:t>Isoforms</a:t>
                      </a:r>
                    </a:p>
                  </a:txBody>
                  <a:tcPr/>
                </a:tc>
                <a:tc>
                  <a:txBody>
                    <a:bodyPr/>
                    <a:lstStyle/>
                    <a:p>
                      <a:r>
                        <a:t>2A, 2B</a:t>
                      </a:r>
                    </a:p>
                  </a:txBody>
                  <a:tcPr/>
                </a:tc>
              </a:tr>
              <a:tr h="370840">
                <a:tc>
                  <a:txBody>
                    <a:bodyPr/>
                    <a:lstStyle/>
                    <a:p>
                      <a:r>
                        <a:t>AA sequence length</a:t>
                      </a:r>
                    </a:p>
                  </a:txBody>
                  <a:tcPr/>
                </a:tc>
                <a:tc>
                  <a:txBody>
                    <a:bodyPr/>
                    <a:lstStyle/>
                    <a:p>
                      <a:r>
                        <a:t>189</a:t>
                      </a:r>
                    </a:p>
                  </a:txBody>
                  <a:tcPr/>
                </a:tc>
              </a:tr>
            </a:tbl>
          </a:graphicData>
        </a:graphic>
      </p:graphicFrame>
      <p:sp>
        <p:nvSpPr>
          <p:cNvPr id="4" name="Content Placeholder 3"/>
          <p:cNvSpPr>
            <a:spLocks noGrp="1"/>
          </p:cNvSpPr>
          <p:nvPr>
            <p:ph idx="12"/>
          </p:nvPr>
        </p:nvSpPr>
        <p:spPr/>
        <p:txBody>
          <a:bodyPr/>
          <a:lstStyle/>
          <a:p>
            <a:r>
              <a:t>Source: UniProt</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Known drugs targeting KRAS</a:t>
            </a:r>
          </a:p>
        </p:txBody>
      </p:sp>
      <p:pic>
        <p:nvPicPr>
          <p:cNvPr id="3" name="Picture Placeholder 2" descr="competitive_landscape.png"/>
          <p:cNvPicPr>
            <a:picLocks noGrp="1" noChangeAspect="1"/>
          </p:cNvPicPr>
          <p:nvPr>
            <p:ph type="pic" idx="12" sz="quarter"/>
          </p:nvPr>
        </p:nvPicPr>
        <p:blipFill>
          <a:blip r:embed="rId2"/>
          <a:srcRect l="18" r="18"/>
          <a:stretch>
            <a:fillRect/>
          </a:stretch>
        </p:blipFill>
        <p:spPr/>
      </p:pic>
      <p:graphicFrame>
        <p:nvGraphicFramePr>
          <p:cNvPr id="4" name="Table Placeholder 3"/>
          <p:cNvGraphicFramePr>
            <a:graphicFrameLocks noGrp="1"/>
          </p:cNvGraphicFramePr>
          <p:nvPr>
            <p:ph type="tbl" idx="13" sz="quarter"/>
          </p:nvPr>
        </p:nvGraphicFramePr>
        <p:xfrm>
          <a:off x="5956300" y="1187205"/>
          <a:ext cx="5808663" cy="1112520"/>
        </p:xfrm>
        <a:graphic>
          <a:graphicData uri="http://schemas.openxmlformats.org/drawingml/2006/table">
            <a:tbl>
              <a:tblPr firstRow="1" bandRow="1">
                <a:tableStyleId>{EB9631B5-78F2-41C9-869B-9F39066F8104}</a:tableStyleId>
              </a:tblPr>
              <a:tblGrid>
                <a:gridCol w="1452165"/>
                <a:gridCol w="1452165"/>
                <a:gridCol w="1452165"/>
                <a:gridCol w="1452168"/>
              </a:tblGrid>
              <a:tr h="370840">
                <a:tc>
                  <a:txBody>
                    <a:bodyPr/>
                    <a:lstStyle/>
                    <a:p>
                      <a:r>
                        <a:t>Drug</a:t>
                      </a:r>
                    </a:p>
                  </a:txBody>
                  <a:tcPr/>
                </a:tc>
                <a:tc>
                  <a:txBody>
                    <a:bodyPr/>
                    <a:lstStyle/>
                    <a:p>
                      <a:r>
                        <a:t>Type</a:t>
                      </a:r>
                    </a:p>
                  </a:txBody>
                  <a:tcPr/>
                </a:tc>
                <a:tc>
                  <a:txBody>
                    <a:bodyPr/>
                    <a:lstStyle/>
                    <a:p>
                      <a:r>
                        <a:t>Action type</a:t>
                      </a:r>
                    </a:p>
                  </a:txBody>
                  <a:tcPr/>
                </a:tc>
                <a:tc>
                  <a:txBody>
                    <a:bodyPr/>
                    <a:lstStyle/>
                    <a:p>
                      <a:r>
                        <a:t>Phase</a:t>
                      </a:r>
                    </a:p>
                  </a:txBody>
                  <a:tcPr/>
                </a:tc>
              </a:tr>
              <a:tr h="370840">
                <a:tc>
                  <a:txBody>
                    <a:bodyPr/>
                    <a:lstStyle/>
                    <a:p>
                      <a:r>
                        <a:t>SOTORASIB</a:t>
                      </a:r>
                    </a:p>
                  </a:txBody>
                  <a:tcPr/>
                </a:tc>
                <a:tc>
                  <a:txBody>
                    <a:bodyPr/>
                    <a:lstStyle/>
                    <a:p>
                      <a:r>
                        <a:t>Small molecule</a:t>
                      </a:r>
                    </a:p>
                  </a:txBody>
                  <a:tcPr/>
                </a:tc>
                <a:tc>
                  <a:txBody>
                    <a:bodyPr/>
                    <a:lstStyle/>
                    <a:p>
                      <a:r>
                        <a:t>Inhibitor</a:t>
                      </a:r>
                    </a:p>
                  </a:txBody>
                  <a:tcPr/>
                </a:tc>
                <a:tc>
                  <a:txBody>
                    <a:bodyPr/>
                    <a:lstStyle/>
                    <a:p>
                      <a:r>
                        <a:t>1</a:t>
                      </a:r>
                    </a:p>
                  </a:txBody>
                  <a:tcPr/>
                </a:tc>
              </a:tr>
              <a:tr h="370840">
                <a:tc>
                  <a:txBody>
                    <a:bodyPr/>
                    <a:lstStyle/>
                    <a:p>
                      <a:r>
                        <a:t>ADAGRASIB</a:t>
                      </a:r>
                    </a:p>
                  </a:txBody>
                  <a:tcPr/>
                </a:tc>
                <a:tc>
                  <a:txBody>
                    <a:bodyPr/>
                    <a:lstStyle/>
                    <a:p>
                      <a:r>
                        <a:t>Small molecule</a:t>
                      </a:r>
                    </a:p>
                  </a:txBody>
                  <a:tcPr/>
                </a:tc>
                <a:tc>
                  <a:txBody>
                    <a:bodyPr/>
                    <a:lstStyle/>
                    <a:p>
                      <a:r>
                        <a:t>Inhibitor</a:t>
                      </a:r>
                    </a:p>
                  </a:txBody>
                  <a:tcPr/>
                </a:tc>
                <a:tc>
                  <a:txBody>
                    <a:bodyPr/>
                    <a:lstStyle/>
                    <a:p>
                      <a:r>
                        <a:t>1</a:t>
                      </a:r>
                    </a:p>
                  </a:txBody>
                  <a:tcPr/>
                </a:tc>
              </a:tr>
            </a:tbl>
          </a:graphicData>
        </a:graphic>
      </p:graphicFrame>
      <p:sp>
        <p:nvSpPr>
          <p:cNvPr id="5" name="Text Placeholder 4"/>
          <p:cNvSpPr>
            <a:spLocks noGrp="1"/>
          </p:cNvSpPr>
          <p:nvPr>
            <p:ph type="body" idx="14" sz="quarter"/>
          </p:nvPr>
        </p:nvSpPr>
        <p:spPr/>
        <p:txBody>
          <a:bodyPr/>
          <a:lstStyle/>
          <a:p>
            <a:r>
              <a:t>Drugs full list available on the target dossier PDF.</a:t>
            </a:r>
          </a:p>
        </p:txBody>
      </p:sp>
      <p:sp>
        <p:nvSpPr>
          <p:cNvPr id="6" name="Content Placeholder 5"/>
          <p:cNvSpPr>
            <a:spLocks noGrp="1"/>
          </p:cNvSpPr>
          <p:nvPr>
            <p:ph idx="15"/>
          </p:nvPr>
        </p:nvSpPr>
        <p:spPr/>
        <p:txBody>
          <a:bodyPr/>
          <a:lstStyle/>
          <a:p>
            <a:r>
              <a:t>Source: Open Targets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Known drugs targeting KRAS</a:t>
            </a:r>
          </a:p>
        </p:txBody>
      </p:sp>
      <p:sp>
        <p:nvSpPr>
          <p:cNvPr id="3" name="Content Placeholder 2"/>
          <p:cNvSpPr>
            <a:spLocks noGrp="1"/>
          </p:cNvSpPr>
          <p:nvPr>
            <p:ph idx="12"/>
          </p:nvPr>
        </p:nvSpPr>
        <p:spPr/>
        <p:txBody>
          <a:bodyPr/>
          <a:lstStyle/>
          <a:p>
            <a:r>
              <a:t>Source: DrugBank and NCBI PubChem Compound</a:t>
            </a:r>
          </a:p>
        </p:txBody>
      </p:sp>
      <p:pic>
        <p:nvPicPr>
          <p:cNvPr id="4" name="Picture 3" descr="molecules.png"/>
          <p:cNvPicPr>
            <a:picLocks noChangeAspect="1"/>
          </p:cNvPicPr>
          <p:nvPr/>
        </p:nvPicPr>
        <p:blipFill>
          <a:blip r:embed="rId2"/>
          <a:stretch>
            <a:fillRect/>
          </a:stretch>
        </p:blipFill>
        <p:spPr>
          <a:xfrm>
            <a:off x="572400" y="1418400"/>
            <a:ext cx="8996400" cy="2998800"/>
          </a:xfrm>
          <a:prstGeom prst="rect">
            <a:avLst/>
          </a:prstGeom>
        </p:spPr>
      </p:pic>
      <p:sp>
        <p:nvSpPr>
          <p:cNvPr id="5" name="TextBox 4"/>
          <p:cNvSpPr txBox="1"/>
          <p:nvPr/>
        </p:nvSpPr>
        <p:spPr>
          <a:xfrm>
            <a:off x="572400" y="4647600"/>
            <a:ext cx="4824000" cy="360000"/>
          </a:xfrm>
          <a:prstGeom prst="rect">
            <a:avLst/>
          </a:prstGeom>
          <a:noFill/>
        </p:spPr>
        <p:txBody>
          <a:bodyPr wrap="square">
            <a:spAutoFit/>
          </a:bodyPr>
          <a:lstStyle/>
          <a:p/>
          <a:p>
            <a:r>
              <a:t>*Molecules information in the PDF.</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SWOT analysis</a:t>
            </a:r>
          </a:p>
        </p:txBody>
      </p:sp>
      <p:sp>
        <p:nvSpPr>
          <p:cNvPr id="3" name="Text Placeholder 2"/>
          <p:cNvSpPr>
            <a:spLocks noGrp="1"/>
          </p:cNvSpPr>
          <p:nvPr>
            <p:ph type="body" idx="13" sz="quarter"/>
          </p:nvPr>
        </p:nvSpPr>
        <p:spPr/>
        <p:txBody>
          <a:bodyPr/>
          <a:lstStyle/>
          <a:p>
            <a:r>
              <a:t>Strengths:</a:t>
            </a:r>
          </a:p>
          <a:p>
            <a:r>
              <a:t>1. Significant target: KRAS is a frequently mutated oncogene in pancreatic cancer, making it a significant target for drug development.</a:t>
            </a:r>
          </a:p>
          <a:p>
            <a:r>
              <a:t>2. Solid foundation: The availability of KRAS mutation data and the understanding of its role in pancreatic cancer progression provide a solid foundation for drug development efforts.</a:t>
            </a:r>
          </a:p>
          <a:p>
            <a:r>
              <a:t>3. Central role: KRAS signaling plays a central role in pancreatic cancer progression, making it an attractive target for therapeutic intervention.</a:t>
            </a:r>
          </a:p>
        </p:txBody>
      </p:sp>
      <p:sp>
        <p:nvSpPr>
          <p:cNvPr id="4" name="Text Placeholder 3"/>
          <p:cNvSpPr>
            <a:spLocks noGrp="1"/>
          </p:cNvSpPr>
          <p:nvPr>
            <p:ph type="body" idx="14" sz="quarter"/>
          </p:nvPr>
        </p:nvSpPr>
        <p:spPr/>
        <p:txBody>
          <a:bodyPr/>
          <a:lstStyle/>
          <a:p>
            <a:r>
              <a:t>Threats:</a:t>
            </a:r>
          </a:p>
          <a:p>
            <a:r>
              <a:t>1. Complexity: Developing a drug for KRAS is a complex and challenging process due to the presence of a desmoplastic tumor microenvironment and the lack of effective biomarkers to guide treatment.</a:t>
            </a:r>
          </a:p>
          <a:p>
            <a:r>
              <a:t>2. Competition: Several companies are already working on KRAS-targeted therapies, increasing the competition in this area.</a:t>
            </a:r>
          </a:p>
          <a:p>
            <a:r>
              <a:t>3. Mortality rate: The high mortality rate of pancreatic cancer and the limited market size due to the low survival rate pose significant threats to drug development efforts.</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SWOT analysis</a:t>
            </a:r>
          </a:p>
        </p:txBody>
      </p:sp>
      <p:sp>
        <p:nvSpPr>
          <p:cNvPr id="3" name="Text Placeholder 2"/>
          <p:cNvSpPr>
            <a:spLocks noGrp="1"/>
          </p:cNvSpPr>
          <p:nvPr>
            <p:ph type="body" idx="13" sz="quarter"/>
          </p:nvPr>
        </p:nvSpPr>
        <p:spPr/>
        <p:txBody>
          <a:bodyPr/>
          <a:lstStyle/>
          <a:p>
            <a:r>
              <a:t>Weaknesses:</a:t>
            </a:r>
          </a:p>
          <a:p>
            <a:r>
              <a:t>1. Current standard: The modest beneficial outcome of gemcitabine, the current standard of care, necessitates the exploration of combination therapies and alternative treatment options.</a:t>
            </a:r>
          </a:p>
          <a:p>
            <a:r>
              <a:t>2. Complexity: The complex nature of pancreatic cancer and the presence of a desmoplastic tumor microenvironment increase the risk of drug development efforts.</a:t>
            </a:r>
          </a:p>
          <a:p>
            <a:r>
              <a:t>3. Lack of understanding: The absence of a clear understanding of the mechanisms underlying KRAS-driven tumor progression poses challenges in developing effective KRAS-targeted therapies.</a:t>
            </a:r>
          </a:p>
        </p:txBody>
      </p:sp>
      <p:sp>
        <p:nvSpPr>
          <p:cNvPr id="4" name="Text Placeholder 3"/>
          <p:cNvSpPr>
            <a:spLocks noGrp="1"/>
          </p:cNvSpPr>
          <p:nvPr>
            <p:ph type="body" idx="14" sz="quarter"/>
          </p:nvPr>
        </p:nvSpPr>
        <p:spPr/>
        <p:txBody>
          <a:bodyPr/>
          <a:lstStyle/>
          <a:p>
            <a:r>
              <a:t>Opportunities:</a:t>
            </a:r>
          </a:p>
          <a:p>
            <a:r>
              <a:t>1. Precision medicine: Utilizing precision medicine, such as BRCA mutations, MSI-H/dMMR, and NTRK fusions, can make drug development efforts more efficient by focusing on specific patient populations.</a:t>
            </a:r>
          </a:p>
          <a:p>
            <a:r>
              <a:t>2. Therapeutic areas: The potential therapeutic area segments, such as combination therapies and immunotherapy, offer opportunities for expanding the scope of KRAS-targeted drug development.</a:t>
            </a:r>
          </a:p>
          <a:p>
            <a:r>
              <a:t>3. Advancements: Advancements in technology, such as CRISPR-Cas9 gene editing and RNA interference, offer opportunities for developing novel KRAS-targeted therapies.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Conclusions</a:t>
            </a:r>
          </a:p>
        </p:txBody>
      </p:sp>
      <p:sp>
        <p:nvSpPr>
          <p:cNvPr id="3" name="Text Placeholder 2"/>
          <p:cNvSpPr>
            <a:spLocks noGrp="1"/>
          </p:cNvSpPr>
          <p:nvPr>
            <p:ph type="body" idx="14" sz="quarter"/>
          </p:nvPr>
        </p:nvSpPr>
        <p:spPr/>
        <p:txBody>
          <a:bodyPr/>
          <a:lstStyle/>
          <a:p>
            <a:r>
              <a:t> KRAS is a significant therapeutic target for pancreatic cancer due to its frequent mutation and role in cancer progression.</a:t>
            </a:r>
          </a:p>
          <a:p>
            <a:r>
              <a:t> Challenges in drug development include the complex nature of pancreatic cancer, the presence of a desmoplastic tumor microenvironment, and the lack of effective biomarkers and understanding of KRAS-driven progression mechanisms.</a:t>
            </a:r>
          </a:p>
          <a:p>
            <a:r>
              <a:t> Opportunities for expanding KRAS-targeted drug development include combination therapies and immunotherapy.</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Target characteristics</a:t>
            </a:r>
          </a:p>
        </p:txBody>
      </p:sp>
      <p:graphicFrame>
        <p:nvGraphicFramePr>
          <p:cNvPr id="3" name="Table Placeholder 2"/>
          <p:cNvGraphicFramePr>
            <a:graphicFrameLocks noGrp="1"/>
          </p:cNvGraphicFramePr>
          <p:nvPr>
            <p:ph type="tbl" idx="10" sz="quarter"/>
          </p:nvPr>
        </p:nvGraphicFramePr>
        <p:xfrm>
          <a:off x="515936" y="886493"/>
          <a:ext cx="10393364" cy="2595880"/>
        </p:xfrm>
        <a:graphic>
          <a:graphicData uri="http://schemas.openxmlformats.org/drawingml/2006/table">
            <a:tbl>
              <a:tblPr firstRow="1" bandRow="1">
                <a:tableStyleId>{EB9631B5-78F2-41C9-869B-9F39066F8104}</a:tableStyleId>
              </a:tblPr>
              <a:tblGrid>
                <a:gridCol w="5196682"/>
                <a:gridCol w="5196682"/>
              </a:tblGrid>
              <a:tr h="370840">
                <a:tc>
                  <a:txBody>
                    <a:bodyPr/>
                    <a:lstStyle/>
                    <a:p>
                      <a:r>
                        <a:t>Target characteristics</a:t>
                      </a:r>
                    </a:p>
                  </a:txBody>
                  <a:tcPr/>
                </a:tc>
                <a:tc>
                  <a:txBody>
                    <a:bodyPr/>
                    <a:lstStyle/>
                    <a:p/>
                  </a:txBody>
                  <a:tcPr/>
                </a:tc>
              </a:tr>
              <a:tr h="370840">
                <a:tc>
                  <a:txBody>
                    <a:bodyPr/>
                    <a:lstStyle/>
                    <a:p>
                      <a:r>
                        <a:t>Similarity with monkeys</a:t>
                      </a:r>
                    </a:p>
                  </a:txBody>
                  <a:tcPr/>
                </a:tc>
                <a:tc>
                  <a:txBody>
                    <a:bodyPr/>
                    <a:lstStyle/>
                    <a:p>
                      <a:r>
                        <a:t>97.01%</a:t>
                      </a:r>
                    </a:p>
                  </a:txBody>
                  <a:tcPr/>
                </a:tc>
              </a:tr>
              <a:tr h="370840">
                <a:tc>
                  <a:txBody>
                    <a:bodyPr/>
                    <a:lstStyle/>
                    <a:p>
                      <a:r>
                        <a:t>Similarity with mice</a:t>
                      </a:r>
                    </a:p>
                  </a:txBody>
                  <a:tcPr/>
                </a:tc>
                <a:tc>
                  <a:txBody>
                    <a:bodyPr/>
                    <a:lstStyle/>
                    <a:p>
                      <a:r>
                        <a:t>98.94%</a:t>
                      </a:r>
                    </a:p>
                  </a:txBody>
                  <a:tcPr/>
                </a:tc>
              </a:tr>
              <a:tr h="370840">
                <a:tc>
                  <a:txBody>
                    <a:bodyPr/>
                    <a:lstStyle/>
                    <a:p>
                      <a:r>
                        <a:t>Similarity with rabbits</a:t>
                      </a:r>
                    </a:p>
                  </a:txBody>
                  <a:tcPr/>
                </a:tc>
                <a:tc>
                  <a:txBody>
                    <a:bodyPr/>
                    <a:lstStyle/>
                    <a:p>
                      <a:r>
                        <a:t>98.94%</a:t>
                      </a:r>
                    </a:p>
                  </a:txBody>
                  <a:tcPr/>
                </a:tc>
              </a:tr>
              <a:tr h="370840">
                <a:tc>
                  <a:txBody>
                    <a:bodyPr/>
                    <a:lstStyle/>
                    <a:p>
                      <a:r>
                        <a:t>Similarity with dogs</a:t>
                      </a:r>
                    </a:p>
                  </a:txBody>
                  <a:tcPr/>
                </a:tc>
                <a:tc>
                  <a:txBody>
                    <a:bodyPr/>
                    <a:lstStyle/>
                    <a:p>
                      <a:r>
                        <a:t>98.94%</a:t>
                      </a:r>
                    </a:p>
                  </a:txBody>
                  <a:tcPr/>
                </a:tc>
              </a:tr>
              <a:tr h="370840">
                <a:tc>
                  <a:txBody>
                    <a:bodyPr/>
                    <a:lstStyle/>
                    <a:p>
                      <a:r>
                        <a:t>Similarity with Guinea pigs</a:t>
                      </a:r>
                    </a:p>
                  </a:txBody>
                  <a:tcPr/>
                </a:tc>
                <a:tc>
                  <a:txBody>
                    <a:bodyPr/>
                    <a:lstStyle/>
                    <a:p>
                      <a:r>
                        <a:t>100.0%</a:t>
                      </a:r>
                    </a:p>
                  </a:txBody>
                  <a:tcPr/>
                </a:tc>
              </a:tr>
              <a:tr h="370840">
                <a:tc>
                  <a:txBody>
                    <a:bodyPr/>
                    <a:lstStyle/>
                    <a:p>
                      <a:r>
                        <a:t>Protein function</a:t>
                      </a:r>
                    </a:p>
                  </a:txBody>
                  <a:tcPr/>
                </a:tc>
                <a:tc>
                  <a:txBody>
                    <a:bodyPr/>
                    <a:lstStyle/>
                    <a:p>
                      <a:r>
                        <a:t>Ras proteins regulate cell proliferation by binding GDP/GTP and inducing TSG silencing in CRC cells through ZNF304.</a:t>
                      </a:r>
                    </a:p>
                  </a:txBody>
                  <a:tcPr/>
                </a:tc>
              </a:tr>
            </a:tbl>
          </a:graphicData>
        </a:graphic>
      </p:graphicFrame>
      <p:sp>
        <p:nvSpPr>
          <p:cNvPr id="4" name="Content Placeholder 3"/>
          <p:cNvSpPr>
            <a:spLocks noGrp="1"/>
          </p:cNvSpPr>
          <p:nvPr>
            <p:ph idx="12"/>
          </p:nvPr>
        </p:nvSpPr>
        <p:spPr/>
        <p:txBody>
          <a:bodyPr/>
          <a:lstStyle/>
          <a:p>
            <a:r>
              <a:t>Source: UniProt and BLAST</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Transmembrane helix prediction</a:t>
            </a:r>
          </a:p>
        </p:txBody>
      </p:sp>
      <p:pic>
        <p:nvPicPr>
          <p:cNvPr id="3" name="Picture Placeholder 2" descr="plot.png"/>
          <p:cNvPicPr>
            <a:picLocks noGrp="1" noChangeAspect="1"/>
          </p:cNvPicPr>
          <p:nvPr>
            <p:ph type="pic" idx="12" sz="quarter"/>
          </p:nvPr>
        </p:nvPicPr>
        <p:blipFill>
          <a:blip r:embed="rId2"/>
          <a:srcRect l="10" r="10"/>
          <a:stretch>
            <a:fillRect/>
          </a:stretch>
        </p:blipFill>
        <p:spPr/>
      </p:pic>
      <p:sp>
        <p:nvSpPr>
          <p:cNvPr id="4" name="Content Placeholder 3"/>
          <p:cNvSpPr>
            <a:spLocks noGrp="1"/>
          </p:cNvSpPr>
          <p:nvPr>
            <p:ph idx="13"/>
          </p:nvPr>
        </p:nvSpPr>
        <p:spPr/>
        <p:txBody>
          <a:bodyPr/>
          <a:lstStyle/>
          <a:p>
            <a:r>
              <a:t>Source: DeepTMHMM</a:t>
            </a:r>
          </a:p>
        </p:txBody>
      </p:sp>
      <p:sp>
        <p:nvSpPr>
          <p:cNvPr id="5" name="Text Placeholder 4"/>
          <p:cNvSpPr>
            <a:spLocks noGrp="1"/>
          </p:cNvSpPr>
          <p:nvPr>
            <p:ph type="body" idx="14" sz="quarter"/>
          </p:nvPr>
        </p:nvSpPr>
        <p:spPr/>
        <p:txBody>
          <a:bodyPr/>
          <a:lstStyle/>
          <a:p>
            <a:r>
              <a:t>The plot shows the protein prediction topology: the probabilities of the amino acids locations with respect to the the membrane.</a:t>
            </a:r>
          </a:p>
        </p:txBody>
      </p:sp>
      <p:sp>
        <p:nvSpPr>
          <p:cNvPr id="6" name="Text Placeholder 5"/>
          <p:cNvSpPr>
            <a:spLocks noGrp="1"/>
          </p:cNvSpPr>
          <p:nvPr>
            <p:ph type="body" idx="15" sz="quarter"/>
          </p:nvPr>
        </p:nvSpPr>
        <p:spPr/>
        <p:txBody>
          <a:bodyPr/>
          <a:lstStyle/>
          <a:p/>
          <a:p>
            <a:r>
              <a:t>The prediction indicates that the entire KRAS protein sequence, consisting of 189 amino acids, is predicted to be located inside the membrane.</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Subcellular location</a:t>
            </a:r>
          </a:p>
        </p:txBody>
      </p:sp>
      <p:sp>
        <p:nvSpPr>
          <p:cNvPr id="3" name="Text Placeholder 2"/>
          <p:cNvSpPr>
            <a:spLocks noGrp="1"/>
          </p:cNvSpPr>
          <p:nvPr>
            <p:ph type="body" idx="11" sz="quarter"/>
          </p:nvPr>
        </p:nvSpPr>
        <p:spPr/>
        <p:txBody>
          <a:bodyPr/>
          <a:lstStyle/>
          <a:p>
            <a:r>
              <a:t>Localized to the cytosol.</a:t>
            </a:r>
          </a:p>
          <a:p>
            <a:r>
              <a:t>Antigen: HPA072761</a:t>
            </a:r>
          </a:p>
        </p:txBody>
      </p:sp>
      <p:pic>
        <p:nvPicPr>
          <p:cNvPr id="4" name="Picture Placeholder 3" descr="cell_line.png"/>
          <p:cNvPicPr>
            <a:picLocks noGrp="1" noChangeAspect="1"/>
          </p:cNvPicPr>
          <p:nvPr>
            <p:ph type="pic" idx="12" sz="quarter"/>
          </p:nvPr>
        </p:nvPicPr>
        <p:blipFill>
          <a:blip r:embed="rId2"/>
          <a:srcRect l="313" r="313"/>
          <a:stretch>
            <a:fillRect/>
          </a:stretch>
        </p:blipFill>
        <p:spPr/>
      </p:pic>
      <p:sp>
        <p:nvSpPr>
          <p:cNvPr id="5" name="Content Placeholder 4"/>
          <p:cNvSpPr>
            <a:spLocks noGrp="1"/>
          </p:cNvSpPr>
          <p:nvPr>
            <p:ph idx="13"/>
          </p:nvPr>
        </p:nvSpPr>
        <p:spPr/>
        <p:txBody>
          <a:bodyPr/>
          <a:lstStyle/>
          <a:p>
            <a:r>
              <a:t>Source: Human Protein Atlas</a:t>
            </a:r>
          </a:p>
        </p:txBody>
      </p:sp>
      <p:sp>
        <p:nvSpPr>
          <p:cNvPr id="6" name="Text Placeholder 5"/>
          <p:cNvSpPr>
            <a:spLocks noGrp="1"/>
          </p:cNvSpPr>
          <p:nvPr>
            <p:ph type="body" idx="14" sz="quarter"/>
          </p:nvPr>
        </p:nvSpPr>
        <p:spPr/>
        <p:txBody>
          <a:bodyPr/>
          <a:lstStyle/>
          <a:p>
            <a:r>
              <a:t>Nucleus</a:t>
            </a:r>
          </a:p>
        </p:txBody>
      </p:sp>
      <p:sp>
        <p:nvSpPr>
          <p:cNvPr id="7" name="Text Placeholder 6"/>
          <p:cNvSpPr>
            <a:spLocks noGrp="1"/>
          </p:cNvSpPr>
          <p:nvPr>
            <p:ph type="body" idx="15" sz="quarter"/>
          </p:nvPr>
        </p:nvSpPr>
        <p:spPr/>
        <p:txBody>
          <a:bodyPr/>
          <a:lstStyle/>
          <a:p>
            <a:r>
              <a:t>Microtubules</a:t>
            </a:r>
          </a:p>
        </p:txBody>
      </p:sp>
      <p:sp>
        <p:nvSpPr>
          <p:cNvPr id="8" name="Text Placeholder 7"/>
          <p:cNvSpPr>
            <a:spLocks noGrp="1"/>
          </p:cNvSpPr>
          <p:nvPr>
            <p:ph type="body" idx="16" sz="quarter"/>
          </p:nvPr>
        </p:nvSpPr>
        <p:spPr/>
        <p:txBody>
          <a:bodyPr/>
          <a:lstStyle/>
          <a:p>
            <a:r>
              <a:t>KRAS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Wild type KRAS protein expression levels</a:t>
            </a:r>
          </a:p>
        </p:txBody>
      </p:sp>
      <p:sp>
        <p:nvSpPr>
          <p:cNvPr id="3" name="Text Placeholder 2"/>
          <p:cNvSpPr>
            <a:spLocks noGrp="1"/>
          </p:cNvSpPr>
          <p:nvPr>
            <p:ph type="body" idx="11" sz="quarter"/>
          </p:nvPr>
        </p:nvSpPr>
        <p:spPr/>
        <p:txBody>
          <a:bodyPr/>
          <a:lstStyle/>
          <a:p>
            <a:r>
              <a:t>KRAS is highly expressed in Appendix, Colon, Duodenum, Gallbladder, Rectum, Salivary gland, Small intestine</a:t>
            </a:r>
          </a:p>
        </p:txBody>
      </p:sp>
      <p:pic>
        <p:nvPicPr>
          <p:cNvPr id="4" name="Picture Placeholder 3" descr="male+female.png"/>
          <p:cNvPicPr>
            <a:picLocks noGrp="1" noChangeAspect="1"/>
          </p:cNvPicPr>
          <p:nvPr>
            <p:ph type="pic" idx="12" sz="quarter"/>
          </p:nvPr>
        </p:nvPicPr>
        <p:blipFill>
          <a:blip r:embed="rId2"/>
          <a:srcRect l="15" r="15"/>
          <a:stretch>
            <a:fillRect/>
          </a:stretch>
        </p:blipFill>
        <p:spPr/>
      </p:pic>
      <p:sp>
        <p:nvSpPr>
          <p:cNvPr id="5" name="Content Placeholder 4"/>
          <p:cNvSpPr>
            <a:spLocks noGrp="1"/>
          </p:cNvSpPr>
          <p:nvPr>
            <p:ph idx="13"/>
          </p:nvPr>
        </p:nvSpPr>
        <p:spPr/>
        <p:txBody>
          <a:bodyPr/>
          <a:lstStyle/>
          <a:p>
            <a:r>
              <a:t>Source: Human Protein Atlas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Wild type KRAS protein expression levels</a:t>
            </a:r>
          </a:p>
        </p:txBody>
      </p:sp>
      <p:sp>
        <p:nvSpPr>
          <p:cNvPr id="3" name="Text Placeholder 2"/>
          <p:cNvSpPr>
            <a:spLocks noGrp="1"/>
          </p:cNvSpPr>
          <p:nvPr>
            <p:ph type="body" idx="11" sz="quarter"/>
          </p:nvPr>
        </p:nvSpPr>
        <p:spPr/>
        <p:txBody>
          <a:bodyPr/>
          <a:lstStyle/>
          <a:p>
            <a:r>
              <a:t>KRAS is highly expressed in Appendix, Colon, Duodenum, Gallbladder, Rectum, Salivary gland, Small intestine</a:t>
            </a:r>
          </a:p>
        </p:txBody>
      </p:sp>
      <p:pic>
        <p:nvPicPr>
          <p:cNvPr id="4" name="Picture Placeholder 3" descr="male+female_all.png"/>
          <p:cNvPicPr>
            <a:picLocks noGrp="1" noChangeAspect="1"/>
          </p:cNvPicPr>
          <p:nvPr>
            <p:ph type="pic" idx="12" sz="quarter"/>
          </p:nvPr>
        </p:nvPicPr>
        <p:blipFill>
          <a:blip r:embed="rId2"/>
          <a:srcRect l="15" r="15"/>
          <a:stretch>
            <a:fillRect/>
          </a:stretch>
        </p:blipFill>
        <p:spPr/>
      </p:pic>
      <p:sp>
        <p:nvSpPr>
          <p:cNvPr id="5" name="Content Placeholder 4"/>
          <p:cNvSpPr>
            <a:spLocks noGrp="1"/>
          </p:cNvSpPr>
          <p:nvPr>
            <p:ph idx="13"/>
          </p:nvPr>
        </p:nvSpPr>
        <p:spPr/>
        <p:txBody>
          <a:bodyPr/>
          <a:lstStyle/>
          <a:p>
            <a:r>
              <a:t>Source: Human Protein Atlas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Wild type KRAS expression</a:t>
            </a:r>
          </a:p>
        </p:txBody>
      </p:sp>
      <p:sp>
        <p:nvSpPr>
          <p:cNvPr id="3" name="Text Placeholder 2"/>
          <p:cNvSpPr>
            <a:spLocks noGrp="1"/>
          </p:cNvSpPr>
          <p:nvPr>
            <p:ph type="body" idx="13" sz="quarter"/>
          </p:nvPr>
        </p:nvSpPr>
        <p:spPr/>
        <p:txBody>
          <a:bodyPr/>
          <a:lstStyle/>
          <a:p>
            <a:r>
              <a:t>Potential toxicity</a:t>
            </a:r>
          </a:p>
        </p:txBody>
      </p:sp>
      <p:sp>
        <p:nvSpPr>
          <p:cNvPr id="4" name="Text Placeholder 3"/>
          <p:cNvSpPr>
            <a:spLocks noGrp="1"/>
          </p:cNvSpPr>
          <p:nvPr>
            <p:ph type="body" idx="14" sz="quarter"/>
          </p:nvPr>
        </p:nvSpPr>
        <p:spPr/>
        <p:txBody>
          <a:bodyPr/>
          <a:lstStyle/>
          <a:p>
            <a:r>
              <a:t>The tissues with the highest RNA expression of KRAS are: rectum, colon, stomach, esophagus and cerebral cortex.</a:t>
            </a:r>
          </a:p>
        </p:txBody>
      </p:sp>
      <p:sp>
        <p:nvSpPr>
          <p:cNvPr id="5" name="Content Placeholder 4"/>
          <p:cNvSpPr>
            <a:spLocks noGrp="1"/>
          </p:cNvSpPr>
          <p:nvPr>
            <p:ph idx="15"/>
          </p:nvPr>
        </p:nvSpPr>
        <p:spPr/>
        <p:txBody>
          <a:bodyPr/>
          <a:lstStyle/>
          <a:p>
            <a:r>
              <a:t>Source: Human Protein Atlas</a:t>
            </a:r>
          </a:p>
        </p:txBody>
      </p:sp>
      <p:pic>
        <p:nvPicPr>
          <p:cNvPr id="6" name="Picture 5" descr="rna_expression.png"/>
          <p:cNvPicPr>
            <a:picLocks noChangeAspect="1"/>
          </p:cNvPicPr>
          <p:nvPr/>
        </p:nvPicPr>
        <p:blipFill>
          <a:blip r:embed="rId2"/>
          <a:stretch>
            <a:fillRect/>
          </a:stretch>
        </p:blipFill>
        <p:spPr>
          <a:xfrm>
            <a:off x="374400" y="1706400"/>
            <a:ext cx="5493600" cy="2702384"/>
          </a:xfrm>
          <a:prstGeom prst="rect">
            <a:avLst/>
          </a:prstGeom>
        </p:spPr>
      </p:pic>
      <p:pic>
        <p:nvPicPr>
          <p:cNvPr id="7" name="Picture 6" descr="tissue_expression.png"/>
          <p:cNvPicPr>
            <a:picLocks noChangeAspect="1"/>
          </p:cNvPicPr>
          <p:nvPr/>
        </p:nvPicPr>
        <p:blipFill>
          <a:blip r:embed="rId3"/>
          <a:stretch>
            <a:fillRect/>
          </a:stretch>
        </p:blipFill>
        <p:spPr>
          <a:xfrm>
            <a:off x="6094800" y="1706400"/>
            <a:ext cx="5720400" cy="2564317"/>
          </a:xfrm>
          <a:prstGeom prst="rect">
            <a:avLst/>
          </a:prstGeom>
        </p:spPr>
      </p:pic>
    </p:spTree>
  </p:cSld>
  <p:clrMapOvr>
    <a:masterClrMapping/>
  </p:clrMapOvr>
</p:sld>
</file>

<file path=ppt/theme/theme1.xml><?xml version="1.0" encoding="utf-8"?>
<a:theme xmlns:a="http://schemas.openxmlformats.org/drawingml/2006/main" name="Thème Office">
  <a:themeElements>
    <a:clrScheme name="OPM">
      <a:dk1>
        <a:srgbClr val="1F215D"/>
      </a:dk1>
      <a:lt1>
        <a:sysClr val="window" lastClr="FFFFFF"/>
      </a:lt1>
      <a:dk2>
        <a:srgbClr val="2B3184"/>
      </a:dk2>
      <a:lt2>
        <a:srgbClr val="C8D2EC"/>
      </a:lt2>
      <a:accent1>
        <a:srgbClr val="4472C4"/>
      </a:accent1>
      <a:accent2>
        <a:srgbClr val="8C368C"/>
      </a:accent2>
      <a:accent3>
        <a:srgbClr val="B265A5"/>
      </a:accent3>
      <a:accent4>
        <a:srgbClr val="A781B9"/>
      </a:accent4>
      <a:accent5>
        <a:srgbClr val="B0C9C9"/>
      </a:accent5>
      <a:accent6>
        <a:srgbClr val="EAE2D2"/>
      </a:accent6>
      <a:hlink>
        <a:srgbClr val="0563C1"/>
      </a:hlink>
      <a:folHlink>
        <a:srgbClr val="E7DDEF"/>
      </a:folHlink>
    </a:clrScheme>
    <a:fontScheme name="OPM">
      <a:majorFont>
        <a:latin typeface="krona one"/>
        <a:ea typeface=""/>
        <a:cs typeface=""/>
      </a:majorFont>
      <a:minorFont>
        <a:latin typeface="poppins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209_OPM_trame_powerpoint" id="{7BC399C9-F4D1-4EC4-B4E7-A005A8FD4FCA}" vid="{1B11F5E5-4266-4C9B-9EAF-4B5B7F15A45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2022_OPM_trame_powerpoint - Copie</Template>
  <TotalTime>1233</TotalTime>
  <Words>0</Words>
  <Application>Microsoft Office PowerPoint</Application>
  <PresentationFormat>Grand écran</PresentationFormat>
  <Paragraphs>0</Paragraphs>
  <Slides>0</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0</vt:i4>
      </vt:variant>
    </vt:vector>
  </HeadingPairs>
  <TitlesOfParts>
    <vt:vector size="7" baseType="lpstr">
      <vt:lpstr>Aptos</vt:lpstr>
      <vt:lpstr>Arial</vt:lpstr>
      <vt:lpstr>krona one</vt:lpstr>
      <vt:lpstr>Poppins Bold</vt:lpstr>
      <vt:lpstr>poppins regular</vt:lpstr>
      <vt:lpstr>Wingdings</vt:lpstr>
      <vt:lpstr>Thème Office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Gabriele Fossi</dc:creator>
  <cp:lastModifiedBy>Gabriele Fossi</cp:lastModifiedBy>
  <cp:revision>49</cp:revision>
  <dcterms:created xsi:type="dcterms:W3CDTF">2024-06-10T08:55:41Z</dcterms:created>
  <dcterms:modified xsi:type="dcterms:W3CDTF">2024-08-06T10:18:54Z</dcterms:modified>
</cp:coreProperties>
</file>